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3"/>
  </p:notesMasterIdLst>
  <p:sldIdLst>
    <p:sldId id="256" r:id="rId2"/>
    <p:sldId id="1102" r:id="rId3"/>
    <p:sldId id="858" r:id="rId4"/>
    <p:sldId id="859" r:id="rId5"/>
    <p:sldId id="857" r:id="rId6"/>
    <p:sldId id="860" r:id="rId7"/>
    <p:sldId id="1087" r:id="rId8"/>
    <p:sldId id="1089" r:id="rId9"/>
    <p:sldId id="1088" r:id="rId10"/>
    <p:sldId id="1105" r:id="rId11"/>
    <p:sldId id="1094" r:id="rId12"/>
    <p:sldId id="1091" r:id="rId13"/>
    <p:sldId id="1104" r:id="rId14"/>
    <p:sldId id="1086" r:id="rId15"/>
    <p:sldId id="861" r:id="rId16"/>
    <p:sldId id="1090" r:id="rId17"/>
    <p:sldId id="958" r:id="rId18"/>
    <p:sldId id="959" r:id="rId19"/>
    <p:sldId id="1093" r:id="rId20"/>
    <p:sldId id="1078" r:id="rId21"/>
    <p:sldId id="1079" r:id="rId22"/>
    <p:sldId id="1092" r:id="rId23"/>
    <p:sldId id="1080" r:id="rId24"/>
    <p:sldId id="1081" r:id="rId25"/>
    <p:sldId id="1082" r:id="rId26"/>
    <p:sldId id="1083" r:id="rId27"/>
    <p:sldId id="1084" r:id="rId28"/>
    <p:sldId id="957" r:id="rId29"/>
    <p:sldId id="1095" r:id="rId30"/>
    <p:sldId id="962" r:id="rId31"/>
    <p:sldId id="304" r:id="rId32"/>
    <p:sldId id="1103" r:id="rId33"/>
    <p:sldId id="305" r:id="rId34"/>
    <p:sldId id="306" r:id="rId35"/>
    <p:sldId id="307" r:id="rId36"/>
    <p:sldId id="308" r:id="rId37"/>
    <p:sldId id="1096" r:id="rId38"/>
    <p:sldId id="960" r:id="rId39"/>
    <p:sldId id="961" r:id="rId40"/>
    <p:sldId id="1106" r:id="rId41"/>
    <p:sldId id="1107" r:id="rId42"/>
    <p:sldId id="1097" r:id="rId43"/>
    <p:sldId id="1108" r:id="rId44"/>
    <p:sldId id="1109" r:id="rId45"/>
    <p:sldId id="1110" r:id="rId46"/>
    <p:sldId id="1098" r:id="rId47"/>
    <p:sldId id="1111" r:id="rId48"/>
    <p:sldId id="1099" r:id="rId49"/>
    <p:sldId id="1100" r:id="rId50"/>
    <p:sldId id="1101" r:id="rId51"/>
    <p:sldId id="447"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52" d="100"/>
          <a:sy n="52" d="100"/>
        </p:scale>
        <p:origin x="1161" y="45"/>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10/14/2025</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假设状态空间</a:t>
            </a:r>
            <a:r>
              <a:rPr lang="en-US" altLang="zh-CN" dirty="0"/>
              <a:t>S </a:t>
            </a:r>
            <a:r>
              <a:rPr lang="zh-CN" altLang="en-US" dirty="0"/>
              <a:t>和动作空间</a:t>
            </a:r>
            <a:r>
              <a:rPr lang="en-US" altLang="zh-CN" dirty="0"/>
              <a:t>A</a:t>
            </a:r>
            <a:r>
              <a:rPr lang="zh-CN" altLang="en-US" dirty="0"/>
              <a:t>都是离散且有限</a:t>
            </a:r>
          </a:p>
          <a:p>
            <a:r>
              <a:rPr lang="zh-CN" altLang="en-US" dirty="0"/>
              <a:t>的，策略空间为</a:t>
            </a:r>
            <a:r>
              <a:rPr lang="en-US" altLang="zh-CN" dirty="0"/>
              <a:t>|A| |S| </a:t>
            </a:r>
            <a:r>
              <a:rPr lang="zh-CN" altLang="en-US" dirty="0"/>
              <a:t>，往往也非常大</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166919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66F891-39E4-4949-84B5-293BD1F65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4" name="Rectangle 10"/>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1" y="673897"/>
            <a:ext cx="6117447"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025">
              <a:solidFill>
                <a:srgbClr val="FFFFFF"/>
              </a:solidFill>
            </a:endParaRPr>
          </a:p>
        </p:txBody>
      </p:sp>
      <p:sp>
        <p:nvSpPr>
          <p:cNvPr id="6" name="Rectangle 14"/>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7" y="726666"/>
            <a:ext cx="5812317" cy="568735"/>
          </a:xfrm>
          <a:prstGeom prst="rect">
            <a:avLst/>
          </a:prstGeom>
        </p:spPr>
        <p:txBody>
          <a:bodyPr anchor="ctr"/>
          <a:lstStyle>
            <a:lvl1pPr marL="0" indent="0" algn="ctr">
              <a:buNone/>
              <a:defRPr sz="1800" baseline="0">
                <a:solidFill>
                  <a:schemeClr val="tx2"/>
                </a:solidFill>
                <a:latin typeface="+mn-lt"/>
                <a:ea typeface="+mn-ea"/>
                <a:cs typeface="+mj-cs"/>
              </a:defRPr>
            </a:lvl1pPr>
            <a:lvl2pPr marL="192881" indent="0" algn="ctr">
              <a:buNone/>
            </a:lvl2pPr>
            <a:lvl3pPr marL="385763" indent="0" algn="ctr">
              <a:buNone/>
            </a:lvl3pPr>
            <a:lvl4pPr marL="578644" indent="0" algn="ctr">
              <a:buNone/>
            </a:lvl4pPr>
            <a:lvl5pPr marL="771525" indent="0" algn="ctr">
              <a:buNone/>
            </a:lvl5pPr>
            <a:lvl6pPr marL="964406" indent="0" algn="ctr">
              <a:buNone/>
            </a:lvl6pPr>
            <a:lvl7pPr marL="1157288" indent="0" algn="ctr">
              <a:buNone/>
            </a:lvl7pPr>
            <a:lvl8pPr marL="1350169" indent="0" algn="ctr">
              <a:buNone/>
            </a:lvl8pPr>
            <a:lvl9pPr marL="154305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5280025" y="5550204"/>
            <a:ext cx="4273555" cy="790860"/>
          </a:xfrm>
          <a:prstGeom prst="rect">
            <a:avLst/>
          </a:prstGeo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11876712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7953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BBD6FA-A54A-485F-87D9-C9652F586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07" y="1524000"/>
            <a:ext cx="6117447" cy="4684464"/>
          </a:xfrm>
          <a:prstGeom prst="rect">
            <a:avLst/>
          </a:prstGeom>
        </p:spPr>
      </p:pic>
      <p:sp>
        <p:nvSpPr>
          <p:cNvPr id="16" name="Rectangle 10">
            <a:extLst>
              <a:ext uri="{FF2B5EF4-FFF2-40B4-BE49-F238E27FC236}">
                <a16:creationId xmlns:a16="http://schemas.microsoft.com/office/drawing/2014/main" id="{80B6937C-32A7-4CC7-BE4A-AB7A564C7186}"/>
              </a:ext>
            </a:extLst>
          </p:cNvPr>
          <p:cNvSpPr/>
          <p:nvPr/>
        </p:nvSpPr>
        <p:spPr>
          <a:xfrm>
            <a:off x="4038600" y="3657602"/>
            <a:ext cx="6637867"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a:extLst>
              <a:ext uri="{FF2B5EF4-FFF2-40B4-BE49-F238E27FC236}">
                <a16:creationId xmlns:a16="http://schemas.microsoft.com/office/drawing/2014/main" id="{EDC16F34-8BA1-4A4E-B0D4-81397E1E7CD0}"/>
              </a:ext>
            </a:extLst>
          </p:cNvPr>
          <p:cNvSpPr/>
          <p:nvPr/>
        </p:nvSpPr>
        <p:spPr>
          <a:xfrm>
            <a:off x="4038600" y="3657602"/>
            <a:ext cx="3048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a:extLst>
              <a:ext uri="{FF2B5EF4-FFF2-40B4-BE49-F238E27FC236}">
                <a16:creationId xmlns:a16="http://schemas.microsoft.com/office/drawing/2014/main" id="{66A552C8-61F4-43FC-A974-9DE54534BA38}"/>
              </a:ext>
            </a:extLst>
          </p:cNvPr>
          <p:cNvSpPr>
            <a:spLocks noGrp="1"/>
          </p:cNvSpPr>
          <p:nvPr>
            <p:ph type="ctrTitle"/>
          </p:nvPr>
        </p:nvSpPr>
        <p:spPr>
          <a:xfrm>
            <a:off x="4343401" y="3827594"/>
            <a:ext cx="6142567"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269571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990600"/>
            <a:ext cx="10972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extLst>
      <p:ext uri="{BB962C8B-B14F-4D97-AF65-F5344CB8AC3E}">
        <p14:creationId xmlns:p14="http://schemas.microsoft.com/office/powerpoint/2010/main" val="27018974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3264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1"/>
            <a:ext cx="54864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a:extLst>
              <a:ext uri="{FF2B5EF4-FFF2-40B4-BE49-F238E27FC236}">
                <a16:creationId xmlns:a16="http://schemas.microsoft.com/office/drawing/2014/main" id="{8BBF6941-949E-4A04-9A27-6C5758225CF1}"/>
              </a:ext>
            </a:extLst>
          </p:cNvPr>
          <p:cNvCxnSpPr/>
          <p:nvPr/>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90253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599" y="990600"/>
            <a:ext cx="588579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a:cxnSpLocks/>
          </p:cNvCxnSpPr>
          <p:nvPr/>
        </p:nvCxnSpPr>
        <p:spPr>
          <a:xfrm>
            <a:off x="65532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FE90E94-811F-4799-A62A-EF3056C442C4}"/>
              </a:ext>
            </a:extLst>
          </p:cNvPr>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5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91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93049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507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1"/>
            <a:ext cx="109728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990601"/>
            <a:ext cx="109728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609600" y="898949"/>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Footer Placeholder 2">
            <a:extLst>
              <a:ext uri="{FF2B5EF4-FFF2-40B4-BE49-F238E27FC236}">
                <a16:creationId xmlns:a16="http://schemas.microsoft.com/office/drawing/2014/main" id="{B4DA9BC6-43CA-408A-BEB7-8746EA49C870}"/>
              </a:ext>
            </a:extLst>
          </p:cNvPr>
          <p:cNvSpPr txBox="1">
            <a:spLocks/>
          </p:cNvSpPr>
          <p:nvPr/>
        </p:nvSpPr>
        <p:spPr>
          <a:xfrm>
            <a:off x="4114800" y="6492877"/>
            <a:ext cx="3962400" cy="365125"/>
          </a:xfrm>
          <a:prstGeom prst="rect">
            <a:avLst/>
          </a:prstGeom>
        </p:spPr>
        <p:txBody>
          <a:bodyPr vert="horz" wrap="square" lIns="0" tIns="0" rIns="0" bIns="0" numCol="1" anchor="ctr"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050" dirty="0">
                <a:latin typeface="+mn-ea"/>
                <a:ea typeface="+mn-ea"/>
              </a:rPr>
              <a:t>《</a:t>
            </a:r>
            <a:r>
              <a:rPr lang="zh-CN" altLang="en-US" sz="1050" dirty="0">
                <a:latin typeface="+mn-ea"/>
                <a:ea typeface="+mn-ea"/>
              </a:rPr>
              <a:t>神经网络与深度学习</a:t>
            </a:r>
            <a:r>
              <a:rPr lang="en-US" altLang="zh-CN" sz="1050" dirty="0">
                <a:latin typeface="+mn-ea"/>
                <a:ea typeface="+mn-ea"/>
              </a:rPr>
              <a:t>》</a:t>
            </a:r>
            <a:endParaRPr lang="zh-CN" altLang="zh-CN" sz="1050" dirty="0">
              <a:latin typeface="+mn-ea"/>
              <a:ea typeface="+mn-ea"/>
            </a:endParaRPr>
          </a:p>
        </p:txBody>
      </p:sp>
      <p:sp>
        <p:nvSpPr>
          <p:cNvPr id="13" name="Rectangle 17">
            <a:extLst>
              <a:ext uri="{FF2B5EF4-FFF2-40B4-BE49-F238E27FC236}">
                <a16:creationId xmlns:a16="http://schemas.microsoft.com/office/drawing/2014/main" id="{5ED38AFC-6FCA-41F0-B286-064BF4E13FFB}"/>
              </a:ext>
            </a:extLst>
          </p:cNvPr>
          <p:cNvSpPr/>
          <p:nvPr/>
        </p:nvSpPr>
        <p:spPr>
          <a:xfrm>
            <a:off x="10972800" y="6548479"/>
            <a:ext cx="328936" cy="253916"/>
          </a:xfrm>
          <a:prstGeom prst="rect">
            <a:avLst/>
          </a:prstGeom>
        </p:spPr>
        <p:txBody>
          <a:bodyPr wrap="none" anchor="ctr">
            <a:spAutoFit/>
          </a:bodyPr>
          <a:lstStyle/>
          <a:p>
            <a:pPr>
              <a:defRPr/>
            </a:pPr>
            <a:fld id="{7A0AC270-0923-4589-A51D-6091E7C5371F}" type="slidenum">
              <a:rPr lang="zh-CN" altLang="en-US" sz="1050" kern="1200" smtClean="0">
                <a:solidFill>
                  <a:schemeClr val="tx2"/>
                </a:solidFill>
                <a:latin typeface="+mn-ea"/>
                <a:ea typeface="+mn-ea"/>
                <a:cs typeface="Arial" panose="020B0604020202020204" pitchFamily="34" charset="0"/>
              </a:rPr>
              <a:pPr>
                <a:defRPr/>
              </a:pPr>
              <a:t>‹#›</a:t>
            </a:fld>
            <a:endParaRPr lang="en-US" altLang="zh-CN" sz="1050" kern="1200" dirty="0">
              <a:solidFill>
                <a:schemeClr val="tx2"/>
              </a:solidFill>
              <a:latin typeface="+mn-ea"/>
              <a:ea typeface="+mn-ea"/>
              <a:cs typeface="Arial" panose="020B0604020202020204" pitchFamily="34" charset="0"/>
            </a:endParaRPr>
          </a:p>
        </p:txBody>
      </p:sp>
      <p:sp>
        <p:nvSpPr>
          <p:cNvPr id="12" name="Straight Connector 27">
            <a:extLst>
              <a:ext uri="{FF2B5EF4-FFF2-40B4-BE49-F238E27FC236}">
                <a16:creationId xmlns:a16="http://schemas.microsoft.com/office/drawing/2014/main" id="{D59285DE-C1F6-4B21-8CFE-2BDB4A08D1BB}"/>
              </a:ext>
            </a:extLst>
          </p:cNvPr>
          <p:cNvSpPr>
            <a:spLocks noChangeShapeType="1"/>
          </p:cNvSpPr>
          <p:nvPr/>
        </p:nvSpPr>
        <p:spPr bwMode="auto">
          <a:xfrm>
            <a:off x="609600" y="6477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050">
              <a:latin typeface="+mn-ea"/>
              <a:ea typeface="+mn-ea"/>
            </a:endParaRPr>
          </a:p>
        </p:txBody>
      </p:sp>
    </p:spTree>
    <p:extLst>
      <p:ext uri="{BB962C8B-B14F-4D97-AF65-F5344CB8AC3E}">
        <p14:creationId xmlns:p14="http://schemas.microsoft.com/office/powerpoint/2010/main" val="19281407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31" r:id="rId11"/>
    <p:sldLayoutId id="2147483828" r:id="rId12"/>
    <p:sldLayoutId id="2147483832" r:id="rId13"/>
    <p:sldLayoutId id="2147483830" r:id="rId14"/>
  </p:sldLayoutIdLst>
  <p:hf hdr="0" ftr="0" dt="0"/>
  <p:txStyles>
    <p:titleStyle>
      <a:lvl1pPr algn="l" rtl="0" eaLnBrk="1" fontAlgn="base" hangingPunct="1">
        <a:spcBef>
          <a:spcPct val="0"/>
        </a:spcBef>
        <a:spcAft>
          <a:spcPct val="0"/>
        </a:spcAft>
        <a:defRPr sz="2400" kern="1200">
          <a:solidFill>
            <a:srgbClr val="000000"/>
          </a:solidFill>
          <a:latin typeface="+mj-lt"/>
          <a:ea typeface="+mj-ea"/>
          <a:cs typeface="+mj-cs"/>
        </a:defRPr>
      </a:lvl1pPr>
      <a:lvl2pPr algn="l" rtl="0" eaLnBrk="1" fontAlgn="base" hangingPunct="1">
        <a:spcBef>
          <a:spcPct val="0"/>
        </a:spcBef>
        <a:spcAft>
          <a:spcPct val="0"/>
        </a:spcAft>
        <a:defRPr sz="1519">
          <a:solidFill>
            <a:schemeClr val="tx2"/>
          </a:solidFill>
          <a:latin typeface="Calibri" panose="020F0502020204030204" pitchFamily="34" charset="0"/>
        </a:defRPr>
      </a:lvl2pPr>
      <a:lvl3pPr algn="l" rtl="0" eaLnBrk="1" fontAlgn="base" hangingPunct="1">
        <a:spcBef>
          <a:spcPct val="0"/>
        </a:spcBef>
        <a:spcAft>
          <a:spcPct val="0"/>
        </a:spcAft>
        <a:defRPr sz="1519">
          <a:solidFill>
            <a:schemeClr val="tx2"/>
          </a:solidFill>
          <a:latin typeface="Calibri" panose="020F0502020204030204" pitchFamily="34" charset="0"/>
        </a:defRPr>
      </a:lvl3pPr>
      <a:lvl4pPr algn="l" rtl="0" eaLnBrk="1" fontAlgn="base" hangingPunct="1">
        <a:spcBef>
          <a:spcPct val="0"/>
        </a:spcBef>
        <a:spcAft>
          <a:spcPct val="0"/>
        </a:spcAft>
        <a:defRPr sz="1519">
          <a:solidFill>
            <a:schemeClr val="tx2"/>
          </a:solidFill>
          <a:latin typeface="Calibri" panose="020F0502020204030204" pitchFamily="34" charset="0"/>
        </a:defRPr>
      </a:lvl4pPr>
      <a:lvl5pPr algn="l" rtl="0" eaLnBrk="1" fontAlgn="base" hangingPunct="1">
        <a:spcBef>
          <a:spcPct val="0"/>
        </a:spcBef>
        <a:spcAft>
          <a:spcPct val="0"/>
        </a:spcAft>
        <a:defRPr sz="1519">
          <a:solidFill>
            <a:schemeClr val="tx2"/>
          </a:solidFill>
          <a:latin typeface="Calibri" panose="020F0502020204030204" pitchFamily="34" charset="0"/>
        </a:defRPr>
      </a:lvl5pPr>
      <a:lvl6pPr marL="192881" algn="l" rtl="0" eaLnBrk="1" fontAlgn="base" hangingPunct="1">
        <a:spcBef>
          <a:spcPct val="0"/>
        </a:spcBef>
        <a:spcAft>
          <a:spcPct val="0"/>
        </a:spcAft>
        <a:defRPr sz="1350">
          <a:solidFill>
            <a:schemeClr val="tx2"/>
          </a:solidFill>
          <a:latin typeface="Calibri" panose="020F0502020204030204" pitchFamily="34" charset="0"/>
        </a:defRPr>
      </a:lvl6pPr>
      <a:lvl7pPr marL="385763" algn="l" rtl="0" eaLnBrk="1" fontAlgn="base" hangingPunct="1">
        <a:spcBef>
          <a:spcPct val="0"/>
        </a:spcBef>
        <a:spcAft>
          <a:spcPct val="0"/>
        </a:spcAft>
        <a:defRPr sz="1350">
          <a:solidFill>
            <a:schemeClr val="tx2"/>
          </a:solidFill>
          <a:latin typeface="Calibri" panose="020F0502020204030204" pitchFamily="34" charset="0"/>
        </a:defRPr>
      </a:lvl7pPr>
      <a:lvl8pPr marL="578644" algn="l" rtl="0" eaLnBrk="1" fontAlgn="base" hangingPunct="1">
        <a:spcBef>
          <a:spcPct val="0"/>
        </a:spcBef>
        <a:spcAft>
          <a:spcPct val="0"/>
        </a:spcAft>
        <a:defRPr sz="1350">
          <a:solidFill>
            <a:schemeClr val="tx2"/>
          </a:solidFill>
          <a:latin typeface="Calibri" panose="020F0502020204030204" pitchFamily="34" charset="0"/>
        </a:defRPr>
      </a:lvl8pPr>
      <a:lvl9pPr marL="771525" algn="l" rtl="0" eaLnBrk="1" fontAlgn="base" hangingPunct="1">
        <a:spcBef>
          <a:spcPct val="0"/>
        </a:spcBef>
        <a:spcAft>
          <a:spcPct val="0"/>
        </a:spcAft>
        <a:defRPr sz="1350">
          <a:solidFill>
            <a:schemeClr val="tx2"/>
          </a:solidFill>
          <a:latin typeface="Calibri" panose="020F0502020204030204" pitchFamily="34" charset="0"/>
        </a:defRPr>
      </a:lvl9pPr>
    </p:titleStyle>
    <p:bodyStyle>
      <a:lvl1pPr marL="115193" indent="-115193" algn="l" rtl="0" eaLnBrk="1" fontAlgn="base" hangingPunct="1">
        <a:spcBef>
          <a:spcPts val="254"/>
        </a:spcBef>
        <a:spcAft>
          <a:spcPct val="0"/>
        </a:spcAft>
        <a:buClr>
          <a:srgbClr val="000000"/>
        </a:buClr>
        <a:buSzPct val="76000"/>
        <a:buFont typeface="Wingdings 3" panose="05040102010807070707" pitchFamily="18" charset="2"/>
        <a:buChar char=""/>
        <a:defRPr lang="en-US" altLang="zh-CN" sz="2400" kern="1200" baseline="0" dirty="0" smtClean="0">
          <a:solidFill>
            <a:srgbClr val="C00000"/>
          </a:solidFill>
          <a:latin typeface="+mn-lt"/>
          <a:ea typeface="+mn-ea"/>
          <a:cs typeface="Arial" panose="020B0604020202020204" pitchFamily="34" charset="0"/>
        </a:defRPr>
      </a:lvl1pPr>
      <a:lvl2pPr marL="231056" indent="-115193" algn="l" rtl="0" eaLnBrk="1" fontAlgn="base" hangingPunct="1">
        <a:spcBef>
          <a:spcPts val="211"/>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919" indent="-96441" algn="l" rtl="0" eaLnBrk="1" fontAlgn="base" hangingPunct="1">
        <a:spcBef>
          <a:spcPts val="211"/>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782" indent="-96441" algn="l" rtl="0" eaLnBrk="1" fontAlgn="base" hangingPunct="1">
        <a:spcBef>
          <a:spcPts val="169"/>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644" indent="-96441" algn="l" rtl="0" eaLnBrk="1" fontAlgn="base" hangingPunct="1">
        <a:spcBef>
          <a:spcPts val="127"/>
        </a:spcBef>
        <a:spcAft>
          <a:spcPct val="0"/>
        </a:spcAft>
        <a:buClr>
          <a:schemeClr val="accent2"/>
        </a:buClr>
        <a:buSzPct val="70000"/>
        <a:buFont typeface="Wingdings" panose="05000000000000000000" pitchFamily="2" charset="2"/>
        <a:buChar char=""/>
        <a:defRPr sz="1013" kern="1200" baseline="0">
          <a:solidFill>
            <a:schemeClr val="tx1"/>
          </a:solidFill>
          <a:latin typeface="+mn-ea"/>
          <a:ea typeface="+mn-ea"/>
          <a:cs typeface="+mn-cs"/>
        </a:defRPr>
      </a:lvl5pPr>
      <a:lvl6pPr marL="694373" indent="-77153" algn="l" rtl="0" eaLnBrk="1" latinLnBrk="0" hangingPunct="1">
        <a:spcBef>
          <a:spcPts val="127"/>
        </a:spcBef>
        <a:buClr>
          <a:srgbClr val="9FB8CD">
            <a:shade val="75000"/>
          </a:srgbClr>
        </a:buClr>
        <a:buSzPct val="75000"/>
        <a:buFont typeface="Wingdings 3"/>
        <a:buChar char=""/>
        <a:defRPr kumimoji="0" lang="en-US" sz="675" kern="1200" smtClean="0">
          <a:solidFill>
            <a:schemeClr val="tx1"/>
          </a:solidFill>
          <a:latin typeface="+mn-lt"/>
          <a:ea typeface="+mn-ea"/>
          <a:cs typeface="+mn-cs"/>
        </a:defRPr>
      </a:lvl6pPr>
      <a:lvl7pPr marL="771525" indent="-77153" algn="l" rtl="0" eaLnBrk="1" latinLnBrk="0" hangingPunct="1">
        <a:spcBef>
          <a:spcPts val="127"/>
        </a:spcBef>
        <a:buClr>
          <a:srgbClr val="727CA3">
            <a:shade val="75000"/>
          </a:srgbClr>
        </a:buClr>
        <a:buSzPct val="75000"/>
        <a:buFont typeface="Wingdings 3"/>
        <a:buChar char=""/>
        <a:defRPr kumimoji="0" lang="en-US" sz="591" kern="1200" smtClean="0">
          <a:solidFill>
            <a:schemeClr val="tx1"/>
          </a:solidFill>
          <a:latin typeface="+mn-lt"/>
          <a:ea typeface="+mn-ea"/>
          <a:cs typeface="+mn-cs"/>
        </a:defRPr>
      </a:lvl7pPr>
      <a:lvl8pPr marL="848678" indent="-77153" algn="l" rtl="0" eaLnBrk="1" latinLnBrk="0" hangingPunct="1">
        <a:spcBef>
          <a:spcPts val="127"/>
        </a:spcBef>
        <a:buClr>
          <a:prstClr val="white">
            <a:shade val="50000"/>
          </a:prstClr>
        </a:buClr>
        <a:buSzPct val="75000"/>
        <a:buFont typeface="Wingdings 3"/>
        <a:buChar char=""/>
        <a:defRPr kumimoji="0" lang="en-US" sz="591" kern="1200" smtClean="0">
          <a:solidFill>
            <a:schemeClr val="tx1"/>
          </a:solidFill>
          <a:latin typeface="+mn-lt"/>
          <a:ea typeface="+mn-ea"/>
          <a:cs typeface="+mn-cs"/>
        </a:defRPr>
      </a:lvl8pPr>
      <a:lvl9pPr marL="925830" indent="-77153" algn="l" rtl="0" eaLnBrk="1" latinLnBrk="0" hangingPunct="1">
        <a:spcBef>
          <a:spcPts val="127"/>
        </a:spcBef>
        <a:buClr>
          <a:srgbClr val="9FB8CD"/>
        </a:buClr>
        <a:buSzPct val="75000"/>
        <a:buFont typeface="Wingdings 3"/>
        <a:buChar char=""/>
        <a:defRPr kumimoji="0" lang="en-US" sz="506"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92881" algn="l" rtl="0" eaLnBrk="1" latinLnBrk="0" hangingPunct="1">
        <a:defRPr kumimoji="0" kern="1200">
          <a:solidFill>
            <a:schemeClr val="tx1"/>
          </a:solidFill>
          <a:latin typeface="+mn-lt"/>
          <a:ea typeface="+mn-ea"/>
          <a:cs typeface="+mn-cs"/>
        </a:defRPr>
      </a:lvl2pPr>
      <a:lvl3pPr marL="385763" algn="l" rtl="0" eaLnBrk="1" latinLnBrk="0" hangingPunct="1">
        <a:defRPr kumimoji="0" kern="1200">
          <a:solidFill>
            <a:schemeClr val="tx1"/>
          </a:solidFill>
          <a:latin typeface="+mn-lt"/>
          <a:ea typeface="+mn-ea"/>
          <a:cs typeface="+mn-cs"/>
        </a:defRPr>
      </a:lvl3pPr>
      <a:lvl4pPr marL="578644"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406" algn="l" rtl="0" eaLnBrk="1" latinLnBrk="0" hangingPunct="1">
        <a:defRPr kumimoji="0" kern="1200">
          <a:solidFill>
            <a:schemeClr val="tx1"/>
          </a:solidFill>
          <a:latin typeface="+mn-lt"/>
          <a:ea typeface="+mn-ea"/>
          <a:cs typeface="+mn-cs"/>
        </a:defRPr>
      </a:lvl6pPr>
      <a:lvl7pPr marL="1157288" algn="l" rtl="0" eaLnBrk="1" latinLnBrk="0" hangingPunct="1">
        <a:defRPr kumimoji="0" kern="1200">
          <a:solidFill>
            <a:schemeClr val="tx1"/>
          </a:solidFill>
          <a:latin typeface="+mn-lt"/>
          <a:ea typeface="+mn-ea"/>
          <a:cs typeface="+mn-cs"/>
        </a:defRPr>
      </a:lvl7pPr>
      <a:lvl8pPr marL="1350169"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 Id="rId5" Type="http://schemas.openxmlformats.org/officeDocument/2006/relationships/image" Target="../media/image27.tmp"/><Relationship Id="rId4" Type="http://schemas.openxmlformats.org/officeDocument/2006/relationships/image" Target="../media/image26.tmp"/></Relationships>
</file>

<file path=ppt/slides/_rels/slide26.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4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0.tmp"/></Relationships>
</file>

<file path=ppt/slides/_rels/slide4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2.tmp"/></Relationships>
</file>

<file path=ppt/slides/_rels/slide4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4.xml"/><Relationship Id="rId4" Type="http://schemas.openxmlformats.org/officeDocument/2006/relationships/image" Target="../media/image7.tmp"/></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 Id="rId4" Type="http://schemas.openxmlformats.org/officeDocument/2006/relationships/image" Target="../media/image10.tmp"/></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a:t>深度强化学习</a:t>
            </a:r>
            <a:endParaRPr lang="en-US" altLang="zh-CN" dirty="0"/>
          </a:p>
        </p:txBody>
      </p:sp>
      <p:sp>
        <p:nvSpPr>
          <p:cNvPr id="6" name="副标题 5"/>
          <p:cNvSpPr>
            <a:spLocks noGrp="1"/>
          </p:cNvSpPr>
          <p:nvPr>
            <p:ph type="subTitle" idx="1"/>
          </p:nvPr>
        </p:nvSpPr>
        <p:spPr/>
        <p:txBody>
          <a:bodyPr/>
          <a:lstStyle/>
          <a:p>
            <a:r>
              <a:rPr lang="en-US" altLang="zh-CN"/>
              <a:t>《</a:t>
            </a:r>
            <a:r>
              <a:rPr lang="zh-CN" altLang="en-US"/>
              <a:t>神经网络与深度学习</a:t>
            </a:r>
            <a:r>
              <a:rPr lang="en-US" altLang="zh-CN"/>
              <a:t>》</a:t>
            </a:r>
            <a:endParaRPr lang="zh-CN" altLang="en-US" dirty="0"/>
          </a:p>
        </p:txBody>
      </p:sp>
      <p:sp>
        <p:nvSpPr>
          <p:cNvPr id="15" name="Text Placeholder 14"/>
          <p:cNvSpPr>
            <a:spLocks noGrp="1"/>
          </p:cNvSpPr>
          <p:nvPr>
            <p:ph type="body" sz="quarter" idx="10"/>
          </p:nvPr>
        </p:nvSpPr>
        <p:spPr/>
        <p:txBody>
          <a:bodyPr/>
          <a:lstStyle/>
          <a:p>
            <a:r>
              <a:rPr lang="en-US" altLang="zh-CN">
                <a:hlinkClick r:id="rId3"/>
              </a:rPr>
              <a:t>https://nndl.github.io/</a:t>
            </a:r>
            <a:endParaRPr lang="en-US" altLang="zh-CN"/>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强化学习的算法</a:t>
            </a:r>
          </a:p>
        </p:txBody>
      </p:sp>
      <p:pic>
        <p:nvPicPr>
          <p:cNvPr id="5" name="内容占位符 3" descr="屏幕剪辑">
            <a:extLst>
              <a:ext uri="{FF2B5EF4-FFF2-40B4-BE49-F238E27FC236}">
                <a16:creationId xmlns:a16="http://schemas.microsoft.com/office/drawing/2014/main" id="{29F8EFE4-2C6C-4FD7-8F4E-8B86A0D1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600200"/>
            <a:ext cx="6985153" cy="4114800"/>
          </a:xfrm>
          <a:prstGeom prst="rect">
            <a:avLst/>
          </a:prstGeom>
        </p:spPr>
      </p:pic>
    </p:spTree>
    <p:extLst>
      <p:ext uri="{BB962C8B-B14F-4D97-AF65-F5344CB8AC3E}">
        <p14:creationId xmlns:p14="http://schemas.microsoft.com/office/powerpoint/2010/main" val="220433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深度强化学习</a:t>
            </a:r>
            <a:endParaRPr lang="zh-CN" altLang="en-US" dirty="0"/>
          </a:p>
        </p:txBody>
      </p:sp>
      <p:sp>
        <p:nvSpPr>
          <p:cNvPr id="3" name="内容占位符 2"/>
          <p:cNvSpPr>
            <a:spLocks noGrp="1"/>
          </p:cNvSpPr>
          <p:nvPr>
            <p:ph idx="1"/>
          </p:nvPr>
        </p:nvSpPr>
        <p:spPr/>
        <p:txBody>
          <a:bodyPr/>
          <a:lstStyle/>
          <a:p>
            <a:r>
              <a:rPr lang="zh-CN" altLang="en-US"/>
              <a:t>深度强化学习是将强化学习和深度学习结合在一起，用强化学习来定义问题和优化目标，用深度学习来解决状态表示、策略表示等问题。</a:t>
            </a:r>
            <a:endParaRPr lang="en-US" altLang="zh-CN"/>
          </a:p>
          <a:p>
            <a:pPr lvl="1"/>
            <a:r>
              <a:rPr lang="zh-CN" altLang="en-US"/>
              <a:t>两种不同的结合强化学习和深度学习的方式，分别用深度神经网络来建模强化学习中的值函数、策略，然后用误差反向传播算法来优化目标函数。</a:t>
            </a:r>
            <a:endParaRPr lang="zh-CN" altLang="en-US" dirty="0"/>
          </a:p>
        </p:txBody>
      </p:sp>
    </p:spTree>
    <p:extLst>
      <p:ext uri="{BB962C8B-B14F-4D97-AF65-F5344CB8AC3E}">
        <p14:creationId xmlns:p14="http://schemas.microsoft.com/office/powerpoint/2010/main" val="3437813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246310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44E970-C704-4F3B-BDF7-33721B8CC973}"/>
              </a:ext>
            </a:extLst>
          </p:cNvPr>
          <p:cNvSpPr>
            <a:spLocks noGrp="1"/>
          </p:cNvSpPr>
          <p:nvPr>
            <p:ph type="title"/>
          </p:nvPr>
        </p:nvSpPr>
        <p:spPr/>
        <p:txBody>
          <a:bodyPr/>
          <a:lstStyle/>
          <a:p>
            <a:r>
              <a:rPr lang="zh-CN" altLang="en-US"/>
              <a:t>如何评估策略</a:t>
            </a:r>
            <a:r>
              <a:rPr lang="el-GR" altLang="zh-CN"/>
              <a:t>πθ(</a:t>
            </a:r>
            <a:r>
              <a:rPr lang="en-US" altLang="zh-CN"/>
              <a:t>a|s)</a:t>
            </a:r>
            <a:r>
              <a:rPr lang="zh-CN" altLang="en-US"/>
              <a:t>？</a:t>
            </a:r>
            <a:endParaRPr lang="zh-CN" altLang="en-US" dirty="0"/>
          </a:p>
        </p:txBody>
      </p:sp>
      <p:sp>
        <p:nvSpPr>
          <p:cNvPr id="3" name="内容占位符 2">
            <a:extLst>
              <a:ext uri="{FF2B5EF4-FFF2-40B4-BE49-F238E27FC236}">
                <a16:creationId xmlns:a16="http://schemas.microsoft.com/office/drawing/2014/main" id="{5BB4E5E1-3267-4D48-B8EF-24542B8840FD}"/>
              </a:ext>
            </a:extLst>
          </p:cNvPr>
          <p:cNvSpPr>
            <a:spLocks noGrp="1"/>
          </p:cNvSpPr>
          <p:nvPr>
            <p:ph idx="1"/>
          </p:nvPr>
        </p:nvSpPr>
        <p:spPr/>
        <p:txBody>
          <a:bodyPr/>
          <a:lstStyle/>
          <a:p>
            <a:r>
              <a:rPr lang="zh-CN" altLang="en-US"/>
              <a:t>两个值函数</a:t>
            </a:r>
            <a:endParaRPr lang="en-US" altLang="zh-CN"/>
          </a:p>
          <a:p>
            <a:pPr lvl="1"/>
            <a:r>
              <a:rPr lang="zh-CN" altLang="en-US"/>
              <a:t>状态值函数</a:t>
            </a:r>
            <a:endParaRPr lang="en-US" altLang="zh-CN"/>
          </a:p>
          <a:p>
            <a:pPr lvl="1"/>
            <a:r>
              <a:rPr lang="zh-CN" altLang="en-US"/>
              <a:t>状态</a:t>
            </a:r>
            <a:r>
              <a:rPr lang="en-US" altLang="zh-CN"/>
              <a:t>-</a:t>
            </a:r>
            <a:r>
              <a:rPr lang="zh-CN" altLang="en-US"/>
              <a:t>动作值函数</a:t>
            </a:r>
            <a:endParaRPr lang="zh-CN" altLang="en-US" dirty="0"/>
          </a:p>
        </p:txBody>
      </p:sp>
    </p:spTree>
    <p:extLst>
      <p:ext uri="{BB962C8B-B14F-4D97-AF65-F5344CB8AC3E}">
        <p14:creationId xmlns:p14="http://schemas.microsoft.com/office/powerpoint/2010/main" val="8363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solidFill>
                  <a:srgbClr val="FF0000"/>
                </a:solidFill>
              </a:rPr>
              <a:t>值函数</a:t>
            </a:r>
            <a:r>
              <a:rPr lang="zh-CN" altLang="en-US" dirty="0"/>
              <a:t>：从状态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478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4255642"/>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785" y="2242635"/>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状态</a:t>
            </a:r>
            <a:r>
              <a:rPr lang="en-US" altLang="zh-CN"/>
              <a:t>-</a:t>
            </a:r>
            <a:r>
              <a:rPr lang="zh-CN" altLang="en-US"/>
              <a:t>动作值函数（</a:t>
            </a:r>
            <a:r>
              <a:rPr lang="en-US" altLang="zh-CN"/>
              <a:t> Q</a:t>
            </a:r>
            <a:r>
              <a:rPr lang="zh-CN" altLang="en-US"/>
              <a:t>函数）</a:t>
            </a:r>
            <a:endParaRPr lang="zh-CN" altLang="en-US" dirty="0"/>
          </a:p>
        </p:txBody>
      </p:sp>
      <p:sp>
        <p:nvSpPr>
          <p:cNvPr id="3" name="内容占位符 2"/>
          <p:cNvSpPr>
            <a:spLocks noGrp="1"/>
          </p:cNvSpPr>
          <p:nvPr>
            <p:ph idx="1"/>
          </p:nvPr>
        </p:nvSpPr>
        <p:spPr/>
        <p:txBody>
          <a:bodyPr/>
          <a:lstStyle/>
          <a:p>
            <a:r>
              <a:rPr lang="zh-CN" altLang="en-US" dirty="0"/>
              <a:t>状态</a:t>
            </a:r>
            <a:r>
              <a:rPr lang="en-US" altLang="zh-CN" dirty="0"/>
              <a:t>-</a:t>
            </a:r>
            <a:r>
              <a:rPr lang="zh-CN" altLang="en-US" dirty="0"/>
              <a:t>动作值函数是指初始状态为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9050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800601"/>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idx="1"/>
          </p:nvPr>
        </p:nvSpPr>
        <p:spPr/>
        <p:txBody>
          <a:bodyPr/>
          <a:lstStyle/>
          <a:p>
            <a:r>
              <a:rPr lang="zh-CN" altLang="en-US" dirty="0"/>
              <a:t>最优策略：存在一个最优的策略</a:t>
            </a:r>
            <a:r>
              <a:rPr lang="en-US" altLang="zh-CN" dirty="0"/>
              <a:t>π</a:t>
            </a:r>
            <a:r>
              <a:rPr lang="en-US" altLang="zh-CN" baseline="30000" dirty="0"/>
              <a:t>∗</a:t>
            </a:r>
            <a:r>
              <a:rPr lang="en-US" altLang="zh-CN" dirty="0"/>
              <a:t> </a:t>
            </a:r>
            <a:r>
              <a:rPr lang="zh-CN" altLang="en-US" dirty="0"/>
              <a:t>，其在所有状态上的期望回报最大。</a:t>
            </a:r>
            <a:endParaRPr lang="en-US" altLang="zh-CN" dirty="0"/>
          </a:p>
          <a:p>
            <a:endParaRPr lang="en-US" altLang="zh-CN" dirty="0"/>
          </a:p>
          <a:p>
            <a:endParaRPr lang="en-US" altLang="zh-CN" dirty="0"/>
          </a:p>
          <a:p>
            <a:endParaRPr lang="en-US" altLang="zh-CN" dirty="0"/>
          </a:p>
          <a:p>
            <a:pPr lvl="1"/>
            <a:r>
              <a:rPr lang="zh-CN" altLang="en-US" dirty="0"/>
              <a:t>难以实现</a:t>
            </a:r>
            <a:endParaRPr lang="en-US" altLang="zh-CN" dirty="0"/>
          </a:p>
          <a:p>
            <a:endParaRPr lang="en-US" altLang="zh-CN" dirty="0"/>
          </a:p>
          <a:p>
            <a:endParaRPr lang="en-US" altLang="zh-CN" dirty="0"/>
          </a:p>
          <a:p>
            <a:r>
              <a:rPr lang="zh-CN" altLang="en-US" dirty="0"/>
              <a:t>策略改进：</a:t>
            </a:r>
            <a:endParaRPr lang="en-US" altLang="zh-CN" dirty="0"/>
          </a:p>
          <a:p>
            <a:pPr lvl="1"/>
            <a:r>
              <a:rPr lang="zh-CN" altLang="en-US" dirty="0"/>
              <a:t>值函数可以看作是对策略</a:t>
            </a:r>
            <a:r>
              <a:rPr lang="en-US" altLang="zh-CN" dirty="0"/>
              <a:t>π</a:t>
            </a:r>
            <a:r>
              <a:rPr lang="zh-CN" altLang="en-US" dirty="0"/>
              <a:t>的评估。</a:t>
            </a:r>
            <a:endParaRPr lang="en-US" altLang="zh-CN" dirty="0"/>
          </a:p>
          <a:p>
            <a:pPr lvl="1"/>
            <a:r>
              <a:rPr lang="zh-CN" altLang="en-US" dirty="0"/>
              <a:t>如果在状态</a:t>
            </a:r>
            <a:r>
              <a:rPr lang="en-US" altLang="zh-CN" dirty="0"/>
              <a:t>s</a:t>
            </a:r>
            <a:r>
              <a:rPr lang="zh-CN" altLang="en-US" dirty="0"/>
              <a:t>，有一个动作</a:t>
            </a:r>
            <a:r>
              <a:rPr lang="en-US" altLang="zh-CN" dirty="0"/>
              <a:t>a</a:t>
            </a:r>
            <a:r>
              <a:rPr lang="zh-CN" altLang="en-US" dirty="0"/>
              <a:t>使得</a:t>
            </a:r>
            <a:r>
              <a:rPr lang="en-US" altLang="zh-CN" dirty="0"/>
              <a:t>Q</a:t>
            </a:r>
            <a:r>
              <a:rPr lang="en-US" altLang="zh-CN" baseline="30000" dirty="0"/>
              <a:t>π</a:t>
            </a:r>
            <a:r>
              <a:rPr lang="en-US" altLang="zh-CN" dirty="0"/>
              <a:t>(</a:t>
            </a:r>
            <a:r>
              <a:rPr lang="en-US" altLang="zh-CN" dirty="0" err="1"/>
              <a:t>s,a</a:t>
            </a:r>
            <a:r>
              <a:rPr lang="en-US" altLang="zh-CN" dirty="0"/>
              <a:t>) &gt;V</a:t>
            </a:r>
            <a:r>
              <a:rPr lang="en-US" altLang="zh-CN" baseline="30000" dirty="0"/>
              <a:t>π</a:t>
            </a:r>
            <a:r>
              <a:rPr lang="en-US" altLang="zh-CN" dirty="0"/>
              <a:t>(s)</a:t>
            </a:r>
            <a:r>
              <a:rPr lang="zh-CN" altLang="en-US" dirty="0"/>
              <a:t>，说明执行动作</a:t>
            </a:r>
            <a:r>
              <a:rPr lang="en-US" altLang="zh-CN" dirty="0"/>
              <a:t>a</a:t>
            </a:r>
            <a:r>
              <a:rPr lang="zh-CN" altLang="en-US" dirty="0"/>
              <a:t>比当前的策略</a:t>
            </a:r>
            <a:r>
              <a:rPr lang="en-US" altLang="zh-CN" dirty="0"/>
              <a:t>π(</a:t>
            </a:r>
            <a:r>
              <a:rPr lang="en-US" altLang="zh-CN" dirty="0" err="1"/>
              <a:t>a|s</a:t>
            </a:r>
            <a:r>
              <a:rPr lang="en-US" altLang="zh-CN" dirty="0"/>
              <a:t>)</a:t>
            </a:r>
            <a:r>
              <a:rPr lang="zh-CN" altLang="en-US" dirty="0"/>
              <a:t>要好，我们就可以调整参数使得策略</a:t>
            </a:r>
            <a:r>
              <a:rPr lang="en-US" altLang="zh-CN" dirty="0"/>
              <a:t>π(</a:t>
            </a:r>
            <a:r>
              <a:rPr lang="en-US" altLang="zh-CN" dirty="0" err="1"/>
              <a:t>a|s</a:t>
            </a:r>
            <a:r>
              <a:rPr lang="en-US" altLang="zh-CN" dirty="0"/>
              <a:t>)</a:t>
            </a:r>
            <a:r>
              <a:rPr lang="zh-CN" altLang="en-US" dirty="0"/>
              <a:t>的概率增加。</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447800"/>
            <a:ext cx="3289674" cy="804668"/>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如何计算值函数？</a:t>
            </a:r>
          </a:p>
        </p:txBody>
      </p:sp>
      <p:sp>
        <p:nvSpPr>
          <p:cNvPr id="3" name="内容占位符 2"/>
          <p:cNvSpPr>
            <a:spLocks noGrp="1"/>
          </p:cNvSpPr>
          <p:nvPr>
            <p:ph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4" name="内容占位符 4" descr="屏幕剪辑">
            <a:extLst>
              <a:ext uri="{FF2B5EF4-FFF2-40B4-BE49-F238E27FC236}">
                <a16:creationId xmlns:a16="http://schemas.microsoft.com/office/drawing/2014/main" id="{AF4775E3-7E1E-4868-A195-275A5AF3A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209800" y="1219200"/>
            <a:ext cx="7031038"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18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2209800"/>
            <a:ext cx="7339912"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26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3886201"/>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1"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idx="1"/>
          </p:nvPr>
        </p:nvSpPr>
        <p:spPr/>
        <p:txBody>
          <a:bodyPr/>
          <a:lstStyle/>
          <a:p>
            <a:r>
              <a:rPr lang="zh-CN" altLang="en-US" dirty="0"/>
              <a:t>结合了动态规划和蒙特卡罗方法</a:t>
            </a:r>
          </a:p>
        </p:txBody>
      </p:sp>
      <p:sp>
        <p:nvSpPr>
          <p:cNvPr id="12" name="下箭头 11"/>
          <p:cNvSpPr/>
          <p:nvPr/>
        </p:nvSpPr>
        <p:spPr>
          <a:xfrm>
            <a:off x="5181600" y="2849147"/>
            <a:ext cx="457200" cy="573286"/>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6019800" y="3447306"/>
            <a:ext cx="1752600" cy="649188"/>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6248400" y="4096494"/>
            <a:ext cx="647700" cy="856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047240" y="5666066"/>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283" y="4988106"/>
            <a:ext cx="2855934" cy="609600"/>
          </a:xfrm>
          <a:prstGeom prst="rect">
            <a:avLst/>
          </a:prstGeom>
        </p:spPr>
      </p:pic>
      <p:sp>
        <p:nvSpPr>
          <p:cNvPr id="16" name="矩形 15"/>
          <p:cNvSpPr/>
          <p:nvPr/>
        </p:nvSpPr>
        <p:spPr>
          <a:xfrm>
            <a:off x="6761801" y="3044965"/>
            <a:ext cx="2021198" cy="461665"/>
          </a:xfrm>
          <a:prstGeom prst="rect">
            <a:avLst/>
          </a:prstGeom>
        </p:spPr>
        <p:txBody>
          <a:bodyPr wrap="square">
            <a:spAutoFit/>
          </a:bodyPr>
          <a:lstStyle/>
          <a:p>
            <a:pPr algn="ctr"/>
            <a:r>
              <a:rPr lang="zh-CN" altLang="en-US" sz="2400" dirty="0">
                <a:solidFill>
                  <a:srgbClr val="FF0000"/>
                </a:solidFill>
              </a:rPr>
              <a:t>蒙特卡罗误差</a:t>
            </a:r>
          </a:p>
        </p:txBody>
      </p:sp>
      <p:pic>
        <p:nvPicPr>
          <p:cNvPr id="7" name="图片 6">
            <a:extLst>
              <a:ext uri="{FF2B5EF4-FFF2-40B4-BE49-F238E27FC236}">
                <a16:creationId xmlns:a16="http://schemas.microsoft.com/office/drawing/2014/main" id="{DAF55E3A-82B4-4201-BDFD-8FA2DE650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837" y="2494434"/>
            <a:ext cx="2905127" cy="339003"/>
          </a:xfrm>
          <a:prstGeom prst="rect">
            <a:avLst/>
          </a:prstGeom>
        </p:spPr>
      </p:pic>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SARSA</a:t>
            </a:r>
            <a:r>
              <a:rPr lang="zh-CN" altLang="en-US"/>
              <a:t>算法（</a:t>
            </a:r>
            <a:r>
              <a:rPr lang="en-US" altLang="zh-CN"/>
              <a:t>State Action Reward</a:t>
            </a:r>
            <a:br>
              <a:rPr lang="en-US" altLang="zh-CN"/>
            </a:br>
            <a:r>
              <a:rPr lang="en-US" altLang="zh-CN"/>
              <a:t>State Action</a:t>
            </a:r>
            <a:r>
              <a:rPr lang="zh-CN" altLang="en-US"/>
              <a:t>，</a:t>
            </a:r>
            <a:r>
              <a:rPr lang="en-US" altLang="zh-CN"/>
              <a:t>SARSA</a:t>
            </a:r>
            <a:r>
              <a:rPr lang="zh-CN" altLang="en-US"/>
              <a:t>）</a:t>
            </a:r>
            <a:endParaRPr lang="zh-CN" altLang="en-US" dirty="0"/>
          </a:p>
        </p:txBody>
      </p:sp>
      <p:pic>
        <p:nvPicPr>
          <p:cNvPr id="4" name="内容占位符 4" descr="屏幕剪辑">
            <a:extLst>
              <a:ext uri="{FF2B5EF4-FFF2-40B4-BE49-F238E27FC236}">
                <a16:creationId xmlns:a16="http://schemas.microsoft.com/office/drawing/2014/main" id="{2188BD41-CC7B-46FC-9BCB-C9757C1F6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90800" y="1066800"/>
            <a:ext cx="61817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34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964576"/>
            <a:ext cx="5939560" cy="4268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3124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idx="1"/>
          </p:nvPr>
        </p:nvSpPr>
        <p:spPr/>
        <p:txBody>
          <a:bodyPr/>
          <a:lstStyle/>
          <a:p>
            <a:endParaRPr lang="en-US" altLang="zh-CN" dirty="0"/>
          </a:p>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48000" y="1219200"/>
            <a:ext cx="549015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fade">
                                      <p:cBhvr>
                                        <p:cTn id="13" dur="500"/>
                                        <p:tgtEl>
                                          <p:spTgt spid="6">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7" end="7"/>
                                            </p:txEl>
                                          </p:spTgt>
                                        </p:tgtEl>
                                        <p:attrNameLst>
                                          <p:attrName>style.visibility</p:attrName>
                                        </p:attrNameLst>
                                      </p:cBhvr>
                                      <p:to>
                                        <p:strVal val="visible"/>
                                      </p:to>
                                    </p:set>
                                    <p:animEffect transition="in" filter="fade">
                                      <p:cBhvr>
                                        <p:cTn id="18" dur="500"/>
                                        <p:tgtEl>
                                          <p:spTgt spid="6">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animEffect transition="in" filter="fade">
                                      <p:cBhvr>
                                        <p:cTn id="21" dur="500"/>
                                        <p:tgtEl>
                                          <p:spTgt spid="6">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9" end="9"/>
                                            </p:txEl>
                                          </p:spTgt>
                                        </p:tgtEl>
                                        <p:attrNameLst>
                                          <p:attrName>style.visibility</p:attrName>
                                        </p:attrNameLst>
                                      </p:cBhvr>
                                      <p:to>
                                        <p:strVal val="visible"/>
                                      </p:to>
                                    </p:set>
                                    <p:animEffect transition="in" filter="fade">
                                      <p:cBhvr>
                                        <p:cTn id="2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5181600" y="118577"/>
            <a:ext cx="5334000" cy="830997"/>
          </a:xfrm>
          <a:prstGeom prst="rect">
            <a:avLst/>
          </a:prstGeom>
          <a:noFill/>
        </p:spPr>
        <p:txBody>
          <a:bodyPr wrap="square" rtlCol="0">
            <a:spAutoFit/>
          </a:bodyPr>
          <a:lstStyle/>
          <a:p>
            <a:r>
              <a:rPr lang="en-US" altLang="zh-CN" sz="1600" dirty="0" err="1"/>
              <a:t>Mnih</a:t>
            </a:r>
            <a:r>
              <a:rPr lang="en-US" altLang="zh-CN" sz="1600" dirty="0"/>
              <a:t>, Volodymyr, et al. "Human-level control through deep reinforcement learning." </a:t>
            </a:r>
            <a:r>
              <a:rPr lang="en-US" altLang="zh-CN" sz="1600" i="1" dirty="0"/>
              <a:t>Nature</a:t>
            </a:r>
            <a:r>
              <a:rPr lang="en-US" altLang="zh-CN" sz="1600"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1981200" y="1600201"/>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6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DQN in Atari :  Human Level Control</a:t>
            </a:r>
            <a:endParaRPr lang="en-US" dirty="0"/>
          </a:p>
        </p:txBody>
      </p:sp>
      <p:pic>
        <p:nvPicPr>
          <p:cNvPr id="4" name="Picture 3"/>
          <p:cNvPicPr>
            <a:picLocks noChangeAspect="1"/>
          </p:cNvPicPr>
          <p:nvPr/>
        </p:nvPicPr>
        <p:blipFill>
          <a:blip r:embed="rId2"/>
          <a:stretch>
            <a:fillRect/>
          </a:stretch>
        </p:blipFill>
        <p:spPr>
          <a:xfrm>
            <a:off x="3575720" y="1268760"/>
            <a:ext cx="4961160" cy="5428704"/>
          </a:xfrm>
          <a:prstGeom prst="rect">
            <a:avLst/>
          </a:prstGeom>
        </p:spPr>
      </p:pic>
      <p:sp>
        <p:nvSpPr>
          <p:cNvPr id="5" name="TextBox 4"/>
          <p:cNvSpPr txBox="1"/>
          <p:nvPr/>
        </p:nvSpPr>
        <p:spPr>
          <a:xfrm>
            <a:off x="7516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a:t>
            </a:r>
            <a:br>
              <a:rPr lang="en-US"/>
            </a:br>
            <a:r>
              <a:rPr lang="en-US"/>
              <a:t>Monte Carlo Tree Search</a:t>
            </a:r>
            <a:endParaRPr lang="en-US" dirty="0"/>
          </a:p>
        </p:txBody>
      </p:sp>
      <p:sp>
        <p:nvSpPr>
          <p:cNvPr id="3" name="Content Placeholder 2"/>
          <p:cNvSpPr>
            <a:spLocks noGrp="1"/>
          </p:cNvSpPr>
          <p:nvPr>
            <p:ph idx="1"/>
          </p:nvPr>
        </p:nvSpPr>
        <p:spPr/>
        <p:txBody>
          <a:bodyPr/>
          <a:lstStyle/>
          <a:p>
            <a:r>
              <a:rPr lang="en-US"/>
              <a:t>MCTS: Model look ahead to reduce searching space by predicting opponent’s moves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43402"/>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1905000" y="5534429"/>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AlphaGO: Learning Pipeline</a:t>
            </a:r>
            <a:endParaRPr lang="en-US" dirty="0"/>
          </a:p>
        </p:txBody>
      </p:sp>
      <p:sp>
        <p:nvSpPr>
          <p:cNvPr id="3" name="Content Placeholder 2"/>
          <p:cNvSpPr>
            <a:spLocks noGrp="1"/>
          </p:cNvSpPr>
          <p:nvPr>
            <p:ph idx="1"/>
          </p:nvPr>
        </p:nvSpPr>
        <p:spPr/>
        <p:txBody>
          <a:bodyPr/>
          <a:lstStyle/>
          <a:p>
            <a:r>
              <a:rPr lang="en-US" dirty="0"/>
              <a:t>Combine SL and RL to learn the search direction in MCTS</a:t>
            </a:r>
          </a:p>
          <a:p>
            <a:endParaRPr lang="en-US" dirty="0"/>
          </a:p>
          <a:p>
            <a:endParaRPr lang="en-US" dirty="0"/>
          </a:p>
          <a:p>
            <a:endParaRPr lang="en-US" dirty="0"/>
          </a:p>
          <a:p>
            <a:endParaRPr lang="en-US" dirty="0"/>
          </a:p>
          <a:p>
            <a:endParaRPr lang="en-US" dirty="0"/>
          </a:p>
          <a:p>
            <a:endParaRPr lang="en-US" dirty="0"/>
          </a:p>
          <a:p>
            <a:r>
              <a:rPr lang="en-US" dirty="0"/>
              <a:t>SL policy Network</a:t>
            </a:r>
          </a:p>
          <a:p>
            <a:pPr lvl="1"/>
            <a:r>
              <a:rPr lang="en-US" dirty="0"/>
              <a:t>Prior search probability or potential</a:t>
            </a:r>
          </a:p>
          <a:p>
            <a:r>
              <a:rPr lang="en-US" dirty="0"/>
              <a:t>Rollout: </a:t>
            </a:r>
          </a:p>
          <a:p>
            <a:pPr lvl="1"/>
            <a:r>
              <a:rPr lang="en-US" dirty="0"/>
              <a:t>combine with MCTS for quick simulation on leaf node </a:t>
            </a:r>
          </a:p>
          <a:p>
            <a:r>
              <a:rPr lang="en-US" dirty="0"/>
              <a:t>Value Network:</a:t>
            </a:r>
          </a:p>
          <a:p>
            <a:pPr lvl="1"/>
            <a:r>
              <a:rPr lang="en-US" dirty="0"/>
              <a:t>Build the Global feeling on the leaf node </a:t>
            </a:r>
            <a:r>
              <a:rPr lang="en-US" altLang="zh-CN" dirty="0"/>
              <a:t>situation</a:t>
            </a:r>
            <a:endParaRPr lang="en-US" dirty="0"/>
          </a:p>
        </p:txBody>
      </p:sp>
      <p:pic>
        <p:nvPicPr>
          <p:cNvPr id="4" name="Picture 3"/>
          <p:cNvPicPr>
            <a:picLocks noChangeAspect="1"/>
          </p:cNvPicPr>
          <p:nvPr/>
        </p:nvPicPr>
        <p:blipFill>
          <a:blip r:embed="rId2"/>
          <a:stretch>
            <a:fillRect/>
          </a:stretch>
        </p:blipFill>
        <p:spPr>
          <a:xfrm>
            <a:off x="4191000" y="1776717"/>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4681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4681538" y="1484313"/>
                <a:ext cx="5986462" cy="4525962"/>
              </a:xfrm>
              <a:blipFill>
                <a:blip r:embed="rId2"/>
                <a:stretch>
                  <a:fillRect l="-407" t="-80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85927"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267201"/>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7543800" y="2286001"/>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6477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830669" y="2159705"/>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5867401" y="2621370"/>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161859" y="3249793"/>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6858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idx="1"/>
          </p:nvPr>
        </p:nvSpPr>
        <p:spPr/>
        <p:txBody>
          <a:bodyPr/>
          <a:lstStyle/>
          <a:p>
            <a:pPr lvl="1"/>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pPr lvl="1"/>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pPr lvl="1"/>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pPr lvl="1"/>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0C63118-7B86-4928-A275-68444B8CC984}"/>
              </a:ext>
            </a:extLst>
          </p:cNvPr>
          <p:cNvSpPr>
            <a:spLocks noGrp="1"/>
          </p:cNvSpPr>
          <p:nvPr>
            <p:ph type="title"/>
          </p:nvPr>
        </p:nvSpPr>
        <p:spPr/>
        <p:txBody>
          <a:bodyPr/>
          <a:lstStyle/>
          <a:p>
            <a:r>
              <a:rPr lang="zh-CN" altLang="en-US" dirty="0"/>
              <a:t>进一步分解</a:t>
            </a:r>
          </a:p>
        </p:txBody>
      </p:sp>
      <p:sp>
        <p:nvSpPr>
          <p:cNvPr id="4" name="内容占位符 3">
            <a:extLst>
              <a:ext uri="{FF2B5EF4-FFF2-40B4-BE49-F238E27FC236}">
                <a16:creationId xmlns:a16="http://schemas.microsoft.com/office/drawing/2014/main" id="{1B6C5F31-3B3B-4D4F-9E70-1275937A5D8D}"/>
              </a:ext>
            </a:extLst>
          </p:cNvPr>
          <p:cNvSpPr>
            <a:spLocks noGrp="1"/>
          </p:cNvSpPr>
          <p:nvPr>
            <p:ph idx="1"/>
          </p:nvPr>
        </p:nvSpPr>
        <p:spPr/>
        <p:txBody>
          <a:bodyPr/>
          <a:lstStyle/>
          <a:p>
            <a:r>
              <a:rPr lang="zh-CN" altLang="en-US" dirty="0"/>
              <a:t>参数</a:t>
            </a:r>
            <a:r>
              <a:rPr lang="en-US" altLang="zh-CN" dirty="0"/>
              <a:t>θ</a:t>
            </a:r>
            <a:r>
              <a:rPr lang="zh-CN" altLang="en-US" dirty="0"/>
              <a:t>优化的方向是使得总回报</a:t>
            </a:r>
            <a:r>
              <a:rPr lang="en-US" altLang="zh-CN" dirty="0"/>
              <a:t>G(τ)</a:t>
            </a:r>
            <a:r>
              <a:rPr lang="zh-CN" altLang="en-US" dirty="0"/>
              <a:t>越大的轨迹</a:t>
            </a:r>
            <a:r>
              <a:rPr lang="en-US" altLang="zh-CN" dirty="0"/>
              <a:t>τ </a:t>
            </a:r>
            <a:r>
              <a:rPr lang="zh-CN" altLang="en-US" dirty="0"/>
              <a:t>的概率</a:t>
            </a:r>
            <a:r>
              <a:rPr lang="en-US" altLang="zh-CN" dirty="0" err="1"/>
              <a:t>p</a:t>
            </a:r>
            <a:r>
              <a:rPr lang="en-US" altLang="zh-CN" baseline="-25000" dirty="0" err="1"/>
              <a:t>θ</a:t>
            </a:r>
            <a:r>
              <a:rPr lang="en-US" altLang="zh-CN" dirty="0"/>
              <a:t>(τ)</a:t>
            </a:r>
            <a:r>
              <a:rPr lang="zh-CN" altLang="en-US" dirty="0"/>
              <a:t>也越大。</a:t>
            </a:r>
          </a:p>
        </p:txBody>
      </p:sp>
      <p:pic>
        <p:nvPicPr>
          <p:cNvPr id="6" name="图片 5">
            <a:extLst>
              <a:ext uri="{FF2B5EF4-FFF2-40B4-BE49-F238E27FC236}">
                <a16:creationId xmlns:a16="http://schemas.microsoft.com/office/drawing/2014/main" id="{CB61A8C9-1553-48E9-8E9B-AE669BEBC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90800"/>
            <a:ext cx="6221709" cy="2209800"/>
          </a:xfrm>
          <a:prstGeom prst="rect">
            <a:avLst/>
          </a:prstGeom>
        </p:spPr>
      </p:pic>
      <p:sp>
        <p:nvSpPr>
          <p:cNvPr id="7" name="矩形 6">
            <a:extLst>
              <a:ext uri="{FF2B5EF4-FFF2-40B4-BE49-F238E27FC236}">
                <a16:creationId xmlns:a16="http://schemas.microsoft.com/office/drawing/2014/main" id="{39D2D123-E220-41C8-8349-75BA46872BD4}"/>
              </a:ext>
            </a:extLst>
          </p:cNvPr>
          <p:cNvSpPr/>
          <p:nvPr/>
        </p:nvSpPr>
        <p:spPr>
          <a:xfrm>
            <a:off x="3124200" y="5259136"/>
            <a:ext cx="6172200" cy="369332"/>
          </a:xfrm>
          <a:prstGeom prst="rect">
            <a:avLst/>
          </a:prstGeom>
        </p:spPr>
        <p:txBody>
          <a:bodyPr wrap="square">
            <a:spAutoFit/>
          </a:bodyPr>
          <a:lstStyle/>
          <a:p>
            <a:r>
              <a:rPr lang="zh-CN" altLang="en-US" dirty="0">
                <a:solidFill>
                  <a:srgbClr val="FF0000"/>
                </a:solidFill>
              </a:rPr>
              <a:t>∂θlogp</a:t>
            </a:r>
            <a:r>
              <a:rPr lang="zh-CN" altLang="en-US" baseline="-25000" dirty="0">
                <a:solidFill>
                  <a:srgbClr val="FF0000"/>
                </a:solidFill>
              </a:rPr>
              <a:t>θ</a:t>
            </a:r>
            <a:r>
              <a:rPr lang="zh-CN" altLang="en-US" dirty="0">
                <a:solidFill>
                  <a:srgbClr val="FF0000"/>
                </a:solidFill>
              </a:rPr>
              <a:t>(τ)</a:t>
            </a:r>
            <a:r>
              <a:rPr lang="en-US" altLang="zh-CN" dirty="0">
                <a:solidFill>
                  <a:srgbClr val="FF0000"/>
                </a:solidFill>
              </a:rPr>
              <a:t>/</a:t>
            </a:r>
            <a:r>
              <a:rPr lang="zh-CN" altLang="en-US" dirty="0">
                <a:solidFill>
                  <a:srgbClr val="FF0000"/>
                </a:solidFill>
              </a:rPr>
              <a:t>∂θ是和状态转移概率无关，只和策略函数相关。</a:t>
            </a:r>
          </a:p>
        </p:txBody>
      </p:sp>
    </p:spTree>
    <p:extLst>
      <p:ext uri="{BB962C8B-B14F-4D97-AF65-F5344CB8AC3E}">
        <p14:creationId xmlns:p14="http://schemas.microsoft.com/office/powerpoint/2010/main" val="420880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021D4-1F34-42A2-8A4E-46DCA4E9A30D}"/>
              </a:ext>
            </a:extLst>
          </p:cNvPr>
          <p:cNvSpPr>
            <a:spLocks noGrp="1"/>
          </p:cNvSpPr>
          <p:nvPr>
            <p:ph type="title"/>
          </p:nvPr>
        </p:nvSpPr>
        <p:spPr/>
        <p:txBody>
          <a:bodyPr/>
          <a:lstStyle/>
          <a:p>
            <a:r>
              <a:rPr lang="zh-CN" altLang="en-US" dirty="0"/>
              <a:t>策略梯度</a:t>
            </a:r>
          </a:p>
        </p:txBody>
      </p:sp>
      <p:pic>
        <p:nvPicPr>
          <p:cNvPr id="4" name="图片 3">
            <a:extLst>
              <a:ext uri="{FF2B5EF4-FFF2-40B4-BE49-F238E27FC236}">
                <a16:creationId xmlns:a16="http://schemas.microsoft.com/office/drawing/2014/main" id="{E4D1C6CF-24CF-449B-BD34-1A56CF128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76401"/>
            <a:ext cx="6553200" cy="4278287"/>
          </a:xfrm>
          <a:prstGeom prst="rect">
            <a:avLst/>
          </a:prstGeom>
        </p:spPr>
      </p:pic>
    </p:spTree>
    <p:extLst>
      <p:ext uri="{BB962C8B-B14F-4D97-AF65-F5344CB8AC3E}">
        <p14:creationId xmlns:p14="http://schemas.microsoft.com/office/powerpoint/2010/main" val="196090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529FB06D-015D-4790-AAC2-B4C916A27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33600" y="1371600"/>
            <a:ext cx="6729413"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788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9B00D-B338-4EB7-9659-FD3B2DFEAB39}"/>
              </a:ext>
            </a:extLst>
          </p:cNvPr>
          <p:cNvSpPr>
            <a:spLocks noGrp="1"/>
          </p:cNvSpPr>
          <p:nvPr>
            <p:ph type="title"/>
          </p:nvPr>
        </p:nvSpPr>
        <p:spPr/>
        <p:txBody>
          <a:bodyPr/>
          <a:lstStyle/>
          <a:p>
            <a:r>
              <a:rPr lang="zh-CN" altLang="en-US"/>
              <a:t>如何减少方差？</a:t>
            </a:r>
            <a:endParaRPr lang="zh-CN" altLang="en-US" dirty="0"/>
          </a:p>
        </p:txBody>
      </p:sp>
      <p:sp>
        <p:nvSpPr>
          <p:cNvPr id="3" name="内容占位符 2">
            <a:extLst>
              <a:ext uri="{FF2B5EF4-FFF2-40B4-BE49-F238E27FC236}">
                <a16:creationId xmlns:a16="http://schemas.microsoft.com/office/drawing/2014/main" id="{E63BF79C-4690-4D56-9340-93562B94FF28}"/>
              </a:ext>
            </a:extLst>
          </p:cNvPr>
          <p:cNvSpPr>
            <a:spLocks noGrp="1"/>
          </p:cNvSpPr>
          <p:nvPr>
            <p:ph idx="1"/>
          </p:nvPr>
        </p:nvSpPr>
        <p:spPr/>
        <p:txBody>
          <a:bodyPr/>
          <a:lstStyle/>
          <a:p>
            <a:r>
              <a:rPr lang="zh-CN" altLang="en-US" dirty="0"/>
              <a:t>训练方差</a:t>
            </a:r>
            <a:endParaRPr lang="en-US" altLang="zh-CN" dirty="0"/>
          </a:p>
          <a:p>
            <a:pPr lvl="1"/>
            <a:r>
              <a:rPr lang="en-US" altLang="zh-CN" dirty="0"/>
              <a:t>REINFORCE</a:t>
            </a:r>
            <a:r>
              <a:rPr lang="zh-CN" altLang="en-US" dirty="0"/>
              <a:t>算法的一个主要缺点是不同路径之间的方差很大，导致训练不稳定，这是在高维空间中使用蒙特卡罗方法的通病。</a:t>
            </a:r>
            <a:endParaRPr lang="en-US" altLang="zh-CN" dirty="0"/>
          </a:p>
          <a:p>
            <a:r>
              <a:rPr lang="zh-CN" altLang="en-US" dirty="0"/>
              <a:t>控制变量法</a:t>
            </a:r>
            <a:endParaRPr lang="en-US" altLang="zh-CN" dirty="0"/>
          </a:p>
          <a:p>
            <a:pPr lvl="1"/>
            <a:r>
              <a:rPr lang="zh-CN" altLang="en-US" dirty="0"/>
              <a:t>假设要估计函数</a:t>
            </a:r>
            <a:r>
              <a:rPr lang="en-US" altLang="zh-CN" dirty="0"/>
              <a:t>f </a:t>
            </a:r>
            <a:r>
              <a:rPr lang="zh-CN" altLang="en-US" dirty="0"/>
              <a:t>的期望，为了减少</a:t>
            </a:r>
            <a:r>
              <a:rPr lang="en-US" altLang="zh-CN" dirty="0"/>
              <a:t>f </a:t>
            </a:r>
            <a:r>
              <a:rPr lang="zh-CN" altLang="en-US" dirty="0"/>
              <a:t>的方差，我们引入一个已知期望的函数</a:t>
            </a:r>
            <a:r>
              <a:rPr lang="en-US" altLang="zh-CN" dirty="0"/>
              <a:t>g</a:t>
            </a:r>
            <a:r>
              <a:rPr lang="zh-CN" altLang="en-US" dirty="0"/>
              <a:t>，令</a:t>
            </a:r>
          </a:p>
        </p:txBody>
      </p:sp>
      <p:pic>
        <p:nvPicPr>
          <p:cNvPr id="5" name="图片 4">
            <a:extLst>
              <a:ext uri="{FF2B5EF4-FFF2-40B4-BE49-F238E27FC236}">
                <a16:creationId xmlns:a16="http://schemas.microsoft.com/office/drawing/2014/main" id="{A35F134A-F181-4340-9443-5BDD1E9A3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265" y="2981021"/>
            <a:ext cx="2401229" cy="609600"/>
          </a:xfrm>
          <a:prstGeom prst="rect">
            <a:avLst/>
          </a:prstGeom>
        </p:spPr>
      </p:pic>
      <p:pic>
        <p:nvPicPr>
          <p:cNvPr id="7" name="图片 6">
            <a:extLst>
              <a:ext uri="{FF2B5EF4-FFF2-40B4-BE49-F238E27FC236}">
                <a16:creationId xmlns:a16="http://schemas.microsoft.com/office/drawing/2014/main" id="{C9B460BE-2D89-44CF-89AD-42392D8E4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80" y="4266354"/>
            <a:ext cx="4343311" cy="443058"/>
          </a:xfrm>
          <a:prstGeom prst="rect">
            <a:avLst/>
          </a:prstGeom>
        </p:spPr>
      </p:pic>
      <p:sp>
        <p:nvSpPr>
          <p:cNvPr id="8" name="箭头: 下 7">
            <a:extLst>
              <a:ext uri="{FF2B5EF4-FFF2-40B4-BE49-F238E27FC236}">
                <a16:creationId xmlns:a16="http://schemas.microsoft.com/office/drawing/2014/main" id="{5CE1B9FB-9DC6-4EBE-A4B4-9BA8C27388D8}"/>
              </a:ext>
            </a:extLst>
          </p:cNvPr>
          <p:cNvSpPr/>
          <p:nvPr/>
        </p:nvSpPr>
        <p:spPr>
          <a:xfrm>
            <a:off x="5486400" y="3693131"/>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sp>
        <p:nvSpPr>
          <p:cNvPr id="9" name="箭头: 下 8">
            <a:extLst>
              <a:ext uri="{FF2B5EF4-FFF2-40B4-BE49-F238E27FC236}">
                <a16:creationId xmlns:a16="http://schemas.microsoft.com/office/drawing/2014/main" id="{C5CDC8ED-FADC-4DF3-8C36-07270734F030}"/>
              </a:ext>
            </a:extLst>
          </p:cNvPr>
          <p:cNvSpPr/>
          <p:nvPr/>
        </p:nvSpPr>
        <p:spPr>
          <a:xfrm>
            <a:off x="5486400" y="4813292"/>
            <a:ext cx="366960" cy="55096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wrap="none" rtlCol="0" anchor="ctr">
            <a:spAutoFit/>
          </a:bodyPr>
          <a:lstStyle/>
          <a:p>
            <a:pPr algn="ctr"/>
            <a:endParaRPr lang="zh-CN" altLang="en-US" sz="2400" dirty="0"/>
          </a:p>
        </p:txBody>
      </p:sp>
      <p:pic>
        <p:nvPicPr>
          <p:cNvPr id="11" name="图片 10">
            <a:extLst>
              <a:ext uri="{FF2B5EF4-FFF2-40B4-BE49-F238E27FC236}">
                <a16:creationId xmlns:a16="http://schemas.microsoft.com/office/drawing/2014/main" id="{5F270FF1-9D38-4FCC-BEB6-F975C8861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6704" y="5448920"/>
            <a:ext cx="3280665" cy="897276"/>
          </a:xfrm>
          <a:prstGeom prst="rect">
            <a:avLst/>
          </a:prstGeom>
        </p:spPr>
      </p:pic>
    </p:spTree>
    <p:extLst>
      <p:ext uri="{BB962C8B-B14F-4D97-AF65-F5344CB8AC3E}">
        <p14:creationId xmlns:p14="http://schemas.microsoft.com/office/powerpoint/2010/main" val="2861640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9B639-43BD-4734-838A-A50A13AAF4FF}"/>
              </a:ext>
            </a:extLst>
          </p:cNvPr>
          <p:cNvSpPr>
            <a:spLocks noGrp="1"/>
          </p:cNvSpPr>
          <p:nvPr>
            <p:ph type="title"/>
          </p:nvPr>
        </p:nvSpPr>
        <p:spPr/>
        <p:txBody>
          <a:bodyPr/>
          <a:lstStyle/>
          <a:p>
            <a:r>
              <a:rPr lang="zh-CN" altLang="en-US"/>
              <a:t>引入基线</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2468A0-9A9C-4F32-88E8-9A6DA82AAC9D}"/>
                  </a:ext>
                </a:extLst>
              </p:cNvPr>
              <p:cNvSpPr>
                <a:spLocks noGrp="1"/>
              </p:cNvSpPr>
              <p:nvPr>
                <p:ph idx="1"/>
              </p:nvPr>
            </p:nvSpPr>
            <p:spPr/>
            <p:txBody>
              <a:bodyPr/>
              <a:lstStyle/>
              <a:p>
                <a:r>
                  <a:rPr lang="zh-CN" altLang="en-US" dirty="0"/>
                  <a:t>在每个时刻</a:t>
                </a:r>
                <a:r>
                  <a:rPr lang="en-US" altLang="zh-CN" dirty="0"/>
                  <a:t>t</a:t>
                </a:r>
                <a:r>
                  <a:rPr lang="zh-CN" altLang="en-US" dirty="0"/>
                  <a:t>，其策略梯度为</a:t>
                </a:r>
                <a:endParaRPr lang="en-US" altLang="zh-CN" dirty="0"/>
              </a:p>
              <a:p>
                <a:endParaRPr lang="en-US" altLang="zh-CN" dirty="0"/>
              </a:p>
              <a:p>
                <a:endParaRPr lang="en-US" altLang="zh-CN" dirty="0"/>
              </a:p>
              <a:p>
                <a:endParaRPr lang="en-US" altLang="zh-CN" dirty="0"/>
              </a:p>
              <a:p>
                <a:r>
                  <a:rPr lang="zh-CN" altLang="en-US" dirty="0"/>
                  <a:t>为了减小策略梯度的方差，引入一个和</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𝑎</m:t>
                        </m:r>
                      </m:e>
                      <m:sub>
                        <m:r>
                          <a:rPr lang="en-US" altLang="zh-CN" dirty="0" smtClean="0">
                            <a:latin typeface="Cambria Math" panose="02040503050406030204" pitchFamily="18" charset="0"/>
                          </a:rPr>
                          <m:t>𝑡</m:t>
                        </m:r>
                      </m:sub>
                    </m:sSub>
                  </m:oMath>
                </a14:m>
                <a:r>
                  <a:rPr lang="zh-CN" altLang="en-US" dirty="0"/>
                  <a:t>无关的基准函数</a:t>
                </a:r>
                <a14:m>
                  <m:oMath xmlns:m="http://schemas.openxmlformats.org/officeDocument/2006/math">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sSub>
                      <m:sSubPr>
                        <m:ctrlPr>
                          <a:rPr lang="en-US" altLang="zh-CN" i="1" dirty="0" err="1" smtClean="0">
                            <a:latin typeface="Cambria Math" panose="02040503050406030204" pitchFamily="18" charset="0"/>
                          </a:rPr>
                        </m:ctrlPr>
                      </m:sSubPr>
                      <m:e>
                        <m:r>
                          <a:rPr lang="en-US" altLang="zh-CN" dirty="0" err="1" smtClean="0">
                            <a:latin typeface="Cambria Math" panose="02040503050406030204" pitchFamily="18" charset="0"/>
                          </a:rPr>
                          <m:t>𝑠</m:t>
                        </m:r>
                      </m:e>
                      <m:sub>
                        <m:r>
                          <a:rPr lang="en-US" altLang="zh-CN" dirty="0" err="1" smtClean="0">
                            <a:latin typeface="Cambria Math" panose="02040503050406030204" pitchFamily="18" charset="0"/>
                          </a:rPr>
                          <m:t>𝑡</m:t>
                        </m:r>
                      </m:sub>
                    </m:sSub>
                    <m:r>
                      <a:rPr lang="en-US" altLang="zh-CN" dirty="0"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C22468A0-9A9C-4F32-88E8-9A6DA82AAC9D}"/>
                  </a:ext>
                </a:extLst>
              </p:cNvPr>
              <p:cNvSpPr>
                <a:spLocks noGrp="1" noRot="1" noChangeAspect="1" noMove="1" noResize="1" noEditPoints="1" noAdjustHandles="1" noChangeArrowheads="1" noChangeShapeType="1" noTextEdit="1"/>
              </p:cNvSpPr>
              <p:nvPr>
                <p:ph idx="1"/>
              </p:nvPr>
            </p:nvSpPr>
            <p:spPr>
              <a:blipFill>
                <a:blip r:embed="rId2"/>
                <a:stretch>
                  <a:fillRect l="-389" t="-101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C4CAD51-9A6C-4831-BE44-4BABD9AE3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3" y="1752600"/>
            <a:ext cx="5008418" cy="762000"/>
          </a:xfrm>
          <a:prstGeom prst="rect">
            <a:avLst/>
          </a:prstGeom>
        </p:spPr>
      </p:pic>
      <p:pic>
        <p:nvPicPr>
          <p:cNvPr id="7" name="图片 6">
            <a:extLst>
              <a:ext uri="{FF2B5EF4-FFF2-40B4-BE49-F238E27FC236}">
                <a16:creationId xmlns:a16="http://schemas.microsoft.com/office/drawing/2014/main" id="{2CEDD89F-617C-459C-8A75-8321FC80C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150" y="3581400"/>
            <a:ext cx="4778954" cy="669489"/>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BAE9532-5F39-40F7-AD23-32179D0A76F5}"/>
                  </a:ext>
                </a:extLst>
              </p:cNvPr>
              <p:cNvSpPr txBox="1"/>
              <p:nvPr/>
            </p:nvSpPr>
            <p:spPr>
              <a:xfrm>
                <a:off x="4876800" y="5410200"/>
                <a:ext cx="1902124" cy="369332"/>
              </a:xfrm>
              <a:prstGeom prst="rect">
                <a:avLst/>
              </a:prstGeom>
              <a:noFill/>
            </p:spPr>
            <p:txBody>
              <a:bodyPr wrap="none" rtlCol="0">
                <a:spAutoFit/>
              </a:bodyPr>
              <a:lstStyle/>
              <a:p>
                <a:r>
                  <a:rPr lang="zh-CN" altLang="en-US" dirty="0">
                    <a:solidFill>
                      <a:srgbClr val="FF0000"/>
                    </a:solidFill>
                  </a:rPr>
                  <a:t>如何选择</a:t>
                </a:r>
                <a14:m>
                  <m:oMath xmlns:m="http://schemas.openxmlformats.org/officeDocument/2006/math">
                    <m:r>
                      <a:rPr lang="en-US" altLang="zh-CN" i="1" dirty="0">
                        <a:solidFill>
                          <a:srgbClr val="FF0000"/>
                        </a:solidFill>
                        <a:latin typeface="Cambria Math" panose="02040503050406030204" pitchFamily="18" charset="0"/>
                      </a:rPr>
                      <m:t>𝑏</m:t>
                    </m:r>
                    <m:r>
                      <a:rPr lang="en-US" altLang="zh-CN" i="1" dirty="0">
                        <a:solidFill>
                          <a:srgbClr val="FF0000"/>
                        </a:solidFill>
                        <a:latin typeface="Cambria Math" panose="02040503050406030204" pitchFamily="18" charset="0"/>
                      </a:rPr>
                      <m:t>(</m:t>
                    </m:r>
                    <m:sSub>
                      <m:sSubPr>
                        <m:ctrlPr>
                          <a:rPr lang="en-US" altLang="zh-CN" i="1" dirty="0" err="1">
                            <a:solidFill>
                              <a:srgbClr val="FF0000"/>
                            </a:solidFill>
                            <a:latin typeface="Cambria Math" panose="02040503050406030204" pitchFamily="18" charset="0"/>
                          </a:rPr>
                        </m:ctrlPr>
                      </m:sSubPr>
                      <m:e>
                        <m:r>
                          <a:rPr lang="en-US" altLang="zh-CN" i="1" dirty="0" err="1">
                            <a:solidFill>
                              <a:srgbClr val="FF0000"/>
                            </a:solidFill>
                            <a:latin typeface="Cambria Math" panose="02040503050406030204" pitchFamily="18" charset="0"/>
                          </a:rPr>
                          <m:t>𝑠</m:t>
                        </m:r>
                      </m:e>
                      <m:sub>
                        <m:r>
                          <a:rPr lang="en-US" altLang="zh-CN" i="1" dirty="0" err="1">
                            <a:solidFill>
                              <a:srgbClr val="FF0000"/>
                            </a:solidFill>
                            <a:latin typeface="Cambria Math" panose="02040503050406030204" pitchFamily="18" charset="0"/>
                          </a:rPr>
                          <m:t>𝑡</m:t>
                        </m:r>
                      </m:sub>
                    </m:sSub>
                    <m:r>
                      <a:rPr lang="en-US" altLang="zh-CN" i="1" dirty="0">
                        <a:solidFill>
                          <a:srgbClr val="FF0000"/>
                        </a:solidFill>
                        <a:latin typeface="Cambria Math" panose="02040503050406030204" pitchFamily="18" charset="0"/>
                      </a:rPr>
                      <m:t>) </m:t>
                    </m:r>
                  </m:oMath>
                </a14:m>
                <a:r>
                  <a:rPr lang="zh-CN" altLang="en-US" dirty="0">
                    <a:solidFill>
                      <a:srgbClr val="FF0000"/>
                    </a:solidFill>
                  </a:rPr>
                  <a:t>？</a:t>
                </a:r>
              </a:p>
            </p:txBody>
          </p:sp>
        </mc:Choice>
        <mc:Fallback xmlns="">
          <p:sp>
            <p:nvSpPr>
              <p:cNvPr id="8" name="文本框 7">
                <a:extLst>
                  <a:ext uri="{FF2B5EF4-FFF2-40B4-BE49-F238E27FC236}">
                    <a16:creationId xmlns:a16="http://schemas.microsoft.com/office/drawing/2014/main" id="{8BAE9532-5F39-40F7-AD23-32179D0A76F5}"/>
                  </a:ext>
                </a:extLst>
              </p:cNvPr>
              <p:cNvSpPr txBox="1">
                <a:spLocks noRot="1" noChangeAspect="1" noMove="1" noResize="1" noEditPoints="1" noAdjustHandles="1" noChangeArrowheads="1" noChangeShapeType="1" noTextEdit="1"/>
              </p:cNvSpPr>
              <p:nvPr/>
            </p:nvSpPr>
            <p:spPr>
              <a:xfrm>
                <a:off x="4876800" y="5410200"/>
                <a:ext cx="1902124" cy="369332"/>
              </a:xfrm>
              <a:prstGeom prst="rect">
                <a:avLst/>
              </a:prstGeom>
              <a:blipFill>
                <a:blip r:embed="rId5"/>
                <a:stretch>
                  <a:fillRect l="-2564" t="-8333" r="-256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525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43E05-53E7-4441-8EEF-C554C14144CC}"/>
              </a:ext>
            </a:extLst>
          </p:cNvPr>
          <p:cNvSpPr>
            <a:spLocks noGrp="1"/>
          </p:cNvSpPr>
          <p:nvPr>
            <p:ph type="title"/>
          </p:nvPr>
        </p:nvSpPr>
        <p:spPr/>
        <p:txBody>
          <a:bodyPr/>
          <a:lstStyle/>
          <a:p>
            <a:r>
              <a:rPr lang="zh-CN" altLang="en-US" dirty="0"/>
              <a:t>如何选择</a:t>
            </a:r>
            <a:r>
              <a:rPr lang="en-US" altLang="zh-CN" dirty="0"/>
              <a:t>b(</a:t>
            </a:r>
            <a:r>
              <a:rPr lang="en-US" altLang="zh-CN" dirty="0" err="1"/>
              <a:t>s</a:t>
            </a:r>
            <a:r>
              <a:rPr lang="en-US" altLang="zh-CN" baseline="-25000" dirty="0" err="1"/>
              <a:t>t</a:t>
            </a:r>
            <a:r>
              <a:rPr lang="en-US" altLang="zh-CN" dirty="0"/>
              <a:t>)</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0508DB0-00AB-4C51-9833-B4300CF97C43}"/>
                  </a:ext>
                </a:extLst>
              </p:cNvPr>
              <p:cNvSpPr>
                <a:spLocks noGrp="1"/>
              </p:cNvSpPr>
              <p:nvPr>
                <p:ph idx="1"/>
              </p:nvPr>
            </p:nvSpPr>
            <p:spPr/>
            <p:txBody>
              <a:bodyPr/>
              <a:lstStyle/>
              <a:p>
                <a:r>
                  <a:rPr lang="zh-CN" altLang="en-US" dirty="0"/>
                  <a:t>为了可以有效地减小方差，</a:t>
                </a:r>
                <a:r>
                  <a:rPr lang="en-US" altLang="zh-CN" dirty="0"/>
                  <a:t> </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和</a:t>
                </a:r>
                <a14:m>
                  <m:oMath xmlns:m="http://schemas.openxmlformats.org/officeDocument/2006/math">
                    <m:r>
                      <a:rPr lang="en-US" altLang="zh-CN" i="1" dirty="0" smtClean="0">
                        <a:latin typeface="Cambria Math" panose="02040503050406030204" pitchFamily="18" charset="0"/>
                      </a:rPr>
                      <m:t>𝐺</m:t>
                    </m:r>
                    <m:r>
                      <a:rPr lang="en-US" altLang="zh-CN"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l-GR" altLang="zh-CN" i="1" dirty="0">
                            <a:latin typeface="Cambria Math" panose="02040503050406030204" pitchFamily="18" charset="0"/>
                          </a:rPr>
                          <m:t>𝜏</m:t>
                        </m:r>
                      </m:e>
                      <m:sub>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𝑇</m:t>
                        </m:r>
                      </m:sub>
                    </m:sSub>
                    <m:r>
                      <a:rPr lang="en-US" altLang="zh-CN" i="1" dirty="0">
                        <a:latin typeface="Cambria Math" panose="02040503050406030204" pitchFamily="18" charset="0"/>
                      </a:rPr>
                      <m:t>)</m:t>
                    </m:r>
                  </m:oMath>
                </a14:m>
                <a:r>
                  <a:rPr lang="zh-CN" altLang="en-US" dirty="0"/>
                  <a:t>越相关越好，一个很自然的选择是令</a:t>
                </a:r>
                <a14:m>
                  <m:oMath xmlns:m="http://schemas.openxmlformats.org/officeDocument/2006/math">
                    <m:r>
                      <a:rPr lang="en-US" altLang="zh-CN" i="1" dirty="0">
                        <a:latin typeface="Cambria Math" panose="02040503050406030204" pitchFamily="18" charset="0"/>
                      </a:rPr>
                      <m:t>𝑏</m:t>
                    </m:r>
                    <m:r>
                      <a:rPr lang="en-US" altLang="zh-CN" i="1" dirty="0">
                        <a:latin typeface="Cambria Math" panose="02040503050406030204" pitchFamily="18" charset="0"/>
                      </a:rPr>
                      <m:t>(</m:t>
                    </m:r>
                    <m:sSub>
                      <m:sSubPr>
                        <m:ctrlPr>
                          <a:rPr lang="en-US" altLang="zh-CN" i="1" dirty="0" err="1">
                            <a:latin typeface="Cambria Math" panose="02040503050406030204" pitchFamily="18" charset="0"/>
                          </a:rPr>
                        </m:ctrlPr>
                      </m:sSubPr>
                      <m:e>
                        <m:r>
                          <a:rPr lang="en-US" altLang="zh-CN" i="1" dirty="0" err="1">
                            <a:latin typeface="Cambria Math" panose="02040503050406030204" pitchFamily="18" charset="0"/>
                          </a:rPr>
                          <m:t>𝑠</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zh-CN" altLang="en-US" dirty="0"/>
                  <a:t>为值函数</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𝑉</m:t>
                        </m:r>
                      </m:e>
                      <m:sup>
                        <m:r>
                          <a:rPr lang="el-GR" altLang="zh-CN" i="1" dirty="0">
                            <a:latin typeface="Cambria Math" panose="02040503050406030204" pitchFamily="18" charset="0"/>
                          </a:rPr>
                          <m:t>𝜋</m:t>
                        </m:r>
                        <m:r>
                          <a:rPr lang="el-GR" altLang="zh-CN" i="1" baseline="-25000" dirty="0">
                            <a:latin typeface="Cambria Math" panose="02040503050406030204" pitchFamily="18" charset="0"/>
                          </a:rPr>
                          <m:t>𝜃</m:t>
                        </m:r>
                      </m:sup>
                    </m:sSup>
                    <m:r>
                      <a:rPr lang="el-GR"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endParaRPr lang="en-US" altLang="zh-CN" dirty="0"/>
              </a:p>
              <a:p>
                <a:endParaRPr lang="en-US" altLang="zh-CN" dirty="0"/>
              </a:p>
              <a:p>
                <a:r>
                  <a:rPr lang="zh-CN" altLang="en-US" dirty="0"/>
                  <a:t>一个可学习的函数</a:t>
                </a:r>
                <a14:m>
                  <m:oMath xmlns:m="http://schemas.openxmlformats.org/officeDocument/2006/math">
                    <m:r>
                      <a:rPr lang="en-US" altLang="zh-CN" i="1" dirty="0" smtClean="0">
                        <a:latin typeface="Cambria Math" panose="02040503050406030204" pitchFamily="18" charset="0"/>
                      </a:rPr>
                      <m:t>𝑉</m:t>
                    </m:r>
                    <m:r>
                      <a:rPr lang="en-US" altLang="zh-CN" i="1" baseline="-25000" dirty="0" err="1">
                        <a:latin typeface="Cambria Math" panose="02040503050406030204" pitchFamily="18" charset="0"/>
                      </a:rPr>
                      <m:t>𝜙</m:t>
                    </m:r>
                    <m:r>
                      <a:rPr lang="en-US" altLang="zh-CN" i="1" dirty="0">
                        <a:latin typeface="Cambria Math" panose="02040503050406030204" pitchFamily="18" charset="0"/>
                      </a:rPr>
                      <m:t>(</m:t>
                    </m:r>
                    <m:r>
                      <a:rPr lang="en-US" altLang="zh-CN" i="1" dirty="0" err="1">
                        <a:latin typeface="Cambria Math" panose="02040503050406030204" pitchFamily="18" charset="0"/>
                      </a:rPr>
                      <m:t>𝑠</m:t>
                    </m:r>
                    <m:r>
                      <a:rPr lang="en-US" altLang="zh-CN" i="1" baseline="-25000" dirty="0" err="1">
                        <a:latin typeface="Cambria Math" panose="02040503050406030204" pitchFamily="18" charset="0"/>
                      </a:rPr>
                      <m:t>𝑡</m:t>
                    </m:r>
                    <m:r>
                      <a:rPr lang="en-US" altLang="zh-CN" i="1" dirty="0">
                        <a:latin typeface="Cambria Math" panose="02040503050406030204" pitchFamily="18" charset="0"/>
                      </a:rPr>
                      <m:t>)</m:t>
                    </m:r>
                  </m:oMath>
                </a14:m>
                <a:r>
                  <a:rPr lang="zh-CN" altLang="en-US" dirty="0"/>
                  <a:t>来近似值函数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策略函数参数</a:t>
                </a:r>
                <a:r>
                  <a:rPr lang="en-US" altLang="zh-CN" dirty="0"/>
                  <a:t>θ</a:t>
                </a:r>
                <a:r>
                  <a:rPr lang="zh-CN" altLang="en-US" dirty="0"/>
                  <a:t>的梯度为</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40508DB0-00AB-4C51-9833-B4300CF97C43}"/>
                  </a:ext>
                </a:extLst>
              </p:cNvPr>
              <p:cNvSpPr>
                <a:spLocks noGrp="1" noRot="1" noChangeAspect="1" noMove="1" noResize="1" noEditPoints="1" noAdjustHandles="1" noChangeArrowheads="1" noChangeShapeType="1" noTextEdit="1"/>
              </p:cNvSpPr>
              <p:nvPr>
                <p:ph idx="1"/>
              </p:nvPr>
            </p:nvSpPr>
            <p:spPr>
              <a:blipFill>
                <a:blip r:embed="rId2"/>
                <a:stretch>
                  <a:fillRect l="-389" t="-7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704CC6F-680E-44F8-9CFF-88B40480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986562"/>
            <a:ext cx="4221396" cy="704857"/>
          </a:xfrm>
          <a:prstGeom prst="rect">
            <a:avLst/>
          </a:prstGeom>
        </p:spPr>
      </p:pic>
      <p:pic>
        <p:nvPicPr>
          <p:cNvPr id="7" name="图片 6">
            <a:extLst>
              <a:ext uri="{FF2B5EF4-FFF2-40B4-BE49-F238E27FC236}">
                <a16:creationId xmlns:a16="http://schemas.microsoft.com/office/drawing/2014/main" id="{B64A2C3A-B111-4BA6-8474-A94848E8B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017493"/>
            <a:ext cx="6646709" cy="849907"/>
          </a:xfrm>
          <a:prstGeom prst="rect">
            <a:avLst/>
          </a:prstGeom>
        </p:spPr>
      </p:pic>
    </p:spTree>
    <p:extLst>
      <p:ext uri="{BB962C8B-B14F-4D97-AF65-F5344CB8AC3E}">
        <p14:creationId xmlns:p14="http://schemas.microsoft.com/office/powerpoint/2010/main" val="45003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4" name="内容占位符 4" descr="屏幕剪辑">
            <a:extLst>
              <a:ext uri="{FF2B5EF4-FFF2-40B4-BE49-F238E27FC236}">
                <a16:creationId xmlns:a16="http://schemas.microsoft.com/office/drawing/2014/main" id="{3CE6D4DD-829F-4917-BC91-A33724E7D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362200" y="1295400"/>
            <a:ext cx="60198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41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0F2041D-429E-4557-B55A-5701B526CEF0}"/>
              </a:ext>
            </a:extLst>
          </p:cNvPr>
          <p:cNvSpPr>
            <a:spLocks noGrp="1"/>
          </p:cNvSpPr>
          <p:nvPr>
            <p:ph type="title"/>
          </p:nvPr>
        </p:nvSpPr>
        <p:spPr/>
        <p:txBody>
          <a:bodyPr/>
          <a:lstStyle/>
          <a:p>
            <a:r>
              <a:rPr lang="en-US" altLang="zh-CN"/>
              <a:t>Actor-Critic</a:t>
            </a:r>
            <a:r>
              <a:rPr lang="zh-CN" altLang="en-US"/>
              <a:t>算法</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AA994CC-8510-4FCC-9EC2-DDD6842E516F}"/>
                  </a:ext>
                </a:extLst>
              </p:cNvPr>
              <p:cNvSpPr>
                <a:spLocks noGrp="1"/>
              </p:cNvSpPr>
              <p:nvPr>
                <p:ph idx="1"/>
              </p:nvPr>
            </p:nvSpPr>
            <p:spPr/>
            <p:txBody>
              <a:bodyPr/>
              <a:lstStyle/>
              <a:p>
                <a:r>
                  <a:rPr lang="zh-CN" altLang="en-US" dirty="0"/>
                  <a:t>演员</a:t>
                </a:r>
                <a:r>
                  <a:rPr lang="en-US" altLang="zh-CN" dirty="0"/>
                  <a:t>-</a:t>
                </a:r>
                <a:r>
                  <a:rPr lang="zh-CN" altLang="en-US" dirty="0"/>
                  <a:t>评论员算法（</a:t>
                </a:r>
                <a:r>
                  <a:rPr lang="en-US" altLang="zh-CN" dirty="0"/>
                  <a:t>Actor-Critic Algorithm</a:t>
                </a:r>
                <a:r>
                  <a:rPr lang="zh-CN" altLang="en-US" dirty="0"/>
                  <a:t>）是一种结合策略梯度和时序差分学习的强化学习方法。</a:t>
                </a:r>
                <a:endParaRPr lang="en-US" altLang="zh-CN" dirty="0"/>
              </a:p>
              <a:p>
                <a:pPr lvl="1"/>
                <a:r>
                  <a:rPr lang="zh-CN" altLang="en-US" dirty="0"/>
                  <a:t>演员（</a:t>
                </a:r>
                <a:r>
                  <a:rPr lang="en-US" altLang="zh-CN" dirty="0"/>
                  <a:t>actor</a:t>
                </a:r>
                <a:r>
                  <a:rPr lang="zh-CN" altLang="en-US" dirty="0"/>
                  <a:t>）是指策略函数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𝜋</m:t>
                        </m:r>
                      </m:e>
                      <m:sub>
                        <m:r>
                          <a:rPr lang="en-US" altLang="zh-CN" i="1" dirty="0" smtClean="0">
                            <a:latin typeface="Cambria Math" panose="02040503050406030204" pitchFamily="18" charset="0"/>
                          </a:rPr>
                          <m:t>𝜃</m:t>
                        </m:r>
                      </m:sub>
                    </m:sSub>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t>，即学习一个策略来得到尽量高的回报。</a:t>
                </a:r>
                <a:endParaRPr lang="en-US" altLang="zh-CN" dirty="0"/>
              </a:p>
              <a:p>
                <a:pPr lvl="1"/>
                <a:r>
                  <a:rPr lang="zh-CN" altLang="en-US" dirty="0"/>
                  <a:t>评论员（</a:t>
                </a:r>
                <a:r>
                  <a:rPr lang="en-US" altLang="zh-CN" dirty="0"/>
                  <a:t>critic</a:t>
                </a:r>
                <a:r>
                  <a:rPr lang="zh-CN" altLang="en-US" dirty="0"/>
                  <a:t>）是指值函数</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𝑉</m:t>
                        </m:r>
                      </m:e>
                      <m:sub>
                        <m:r>
                          <a:rPr lang="en-US" altLang="zh-CN" i="1" dirty="0" smtClean="0">
                            <a:latin typeface="Cambria Math" panose="02040503050406030204" pitchFamily="18" charset="0"/>
                          </a:rPr>
                          <m:t>𝜙</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oMath>
                </a14:m>
                <a:r>
                  <a:rPr lang="en-US" altLang="zh-CN" dirty="0"/>
                  <a:t> </a:t>
                </a:r>
                <a:r>
                  <a:rPr lang="zh-CN" altLang="en-US" dirty="0"/>
                  <a:t>，对当前策略的值函数进行估计，即评估</a:t>
                </a:r>
                <a:r>
                  <a:rPr lang="en-US" altLang="zh-CN" dirty="0"/>
                  <a:t>actor</a:t>
                </a:r>
                <a:r>
                  <a:rPr lang="zh-CN" altLang="en-US" dirty="0"/>
                  <a:t>的好坏。</a:t>
                </a:r>
                <a:endParaRPr lang="en-US" altLang="zh-CN" dirty="0"/>
              </a:p>
              <a:p>
                <a:pPr lvl="1"/>
                <a:endParaRPr lang="en-US" altLang="zh-CN" dirty="0"/>
              </a:p>
              <a:p>
                <a:r>
                  <a:rPr lang="zh-CN" altLang="en-US" dirty="0"/>
                  <a:t>借助于值函数，</a:t>
                </a:r>
                <a:r>
                  <a:rPr lang="en-US" altLang="zh-CN" dirty="0"/>
                  <a:t>Actor-Critic</a:t>
                </a:r>
                <a:r>
                  <a:rPr lang="zh-CN" altLang="en-US" dirty="0"/>
                  <a:t>算法可以进行单步更新参数，不需要等到回合结束才进行更新。</a:t>
                </a:r>
              </a:p>
            </p:txBody>
          </p:sp>
        </mc:Choice>
        <mc:Fallback xmlns="">
          <p:sp>
            <p:nvSpPr>
              <p:cNvPr id="4" name="内容占位符 3">
                <a:extLst>
                  <a:ext uri="{FF2B5EF4-FFF2-40B4-BE49-F238E27FC236}">
                    <a16:creationId xmlns:a16="http://schemas.microsoft.com/office/drawing/2014/main" id="{2AA994CC-8510-4FCC-9EC2-DDD6842E516F}"/>
                  </a:ext>
                </a:extLst>
              </p:cNvPr>
              <p:cNvSpPr>
                <a:spLocks noGrp="1" noRot="1" noChangeAspect="1" noMove="1" noResize="1" noEditPoints="1" noAdjustHandles="1" noChangeArrowheads="1" noChangeShapeType="1" noTextEdit="1"/>
              </p:cNvSpPr>
              <p:nvPr>
                <p:ph idx="1"/>
              </p:nvPr>
            </p:nvSpPr>
            <p:spPr>
              <a:blipFill>
                <a:blip r:embed="rId2"/>
                <a:stretch>
                  <a:fillRect l="-389" t="-1015" r="-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772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5" name="内容占位符 3" descr="屏幕剪辑">
            <a:extLst>
              <a:ext uri="{FF2B5EF4-FFF2-40B4-BE49-F238E27FC236}">
                <a16:creationId xmlns:a16="http://schemas.microsoft.com/office/drawing/2014/main" id="{461626D7-DE79-41B4-A029-C6360F8B7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124200" y="1066800"/>
            <a:ext cx="5281613"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015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5" name="内容占位符 3" descr="屏幕剪辑">
            <a:extLst>
              <a:ext uri="{FF2B5EF4-FFF2-40B4-BE49-F238E27FC236}">
                <a16:creationId xmlns:a16="http://schemas.microsoft.com/office/drawing/2014/main" id="{745BE518-396D-458D-B6B6-4305F2DE7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00200" y="1600200"/>
            <a:ext cx="6985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772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强化学习</a:t>
            </a:r>
            <a:endParaRPr lang="zh-CN" altLang="en-US" dirty="0"/>
          </a:p>
        </p:txBody>
      </p:sp>
      <p:sp>
        <p:nvSpPr>
          <p:cNvPr id="4" name="内容占位符 3"/>
          <p:cNvSpPr>
            <a:spLocks noGrp="1"/>
          </p:cNvSpPr>
          <p:nvPr>
            <p:ph idx="1"/>
          </p:nvPr>
        </p:nvSpPr>
        <p:spPr/>
        <p:txBody>
          <a:bodyPr/>
          <a:lstStyle/>
          <a:p>
            <a:r>
              <a:rPr lang="zh-CN" altLang="en-US" dirty="0"/>
              <a:t>强化学习问题可以描述为一个智能体从与环境的交互中不断学习以完成特定目标（比如取得最大奖励值）。</a:t>
            </a:r>
            <a:endParaRPr lang="en-US" altLang="zh-CN" dirty="0"/>
          </a:p>
          <a:p>
            <a:r>
              <a:rPr lang="zh-CN" altLang="en-US"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5" name="内容占位符 3" descr="屏幕剪辑">
            <a:extLst>
              <a:ext uri="{FF2B5EF4-FFF2-40B4-BE49-F238E27FC236}">
                <a16:creationId xmlns:a16="http://schemas.microsoft.com/office/drawing/2014/main" id="{4DE50B1F-3684-4524-8E2D-12A7334E9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37644" y="190073"/>
            <a:ext cx="6716712"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382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
        <p:nvSpPr>
          <p:cNvPr id="3" name="标题 2">
            <a:extLst>
              <a:ext uri="{FF2B5EF4-FFF2-40B4-BE49-F238E27FC236}">
                <a16:creationId xmlns:a16="http://schemas.microsoft.com/office/drawing/2014/main" id="{0CFEEC2E-C4FC-4EF4-8223-87A1E0F1314A}"/>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C4558CD3-BDC5-4A07-A40E-46D959B4E5B5}"/>
              </a:ext>
            </a:extLst>
          </p:cNvPr>
          <p:cNvSpPr/>
          <p:nvPr/>
        </p:nvSpPr>
        <p:spPr>
          <a:xfrm>
            <a:off x="5402585" y="3352800"/>
            <a:ext cx="1261884" cy="523220"/>
          </a:xfrm>
          <a:prstGeom prst="rect">
            <a:avLst/>
          </a:prstGeom>
        </p:spPr>
        <p:txBody>
          <a:bodyPr wrap="none">
            <a:spAutoFit/>
          </a:bodyPr>
          <a:lstStyle/>
          <a:p>
            <a:r>
              <a:rPr lang="zh-CN" altLang="en-US" sz="2800" dirty="0"/>
              <a:t>谢谢！</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马尔可夫决策过程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815"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301"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505200"/>
            <a:ext cx="6029050" cy="682534"/>
          </a:xfrm>
          <a:prstGeom prst="rect">
            <a:avLst/>
          </a:prstGeom>
        </p:spPr>
      </p:pic>
      <p:sp>
        <p:nvSpPr>
          <p:cNvPr id="8" name="矩形 7">
            <a:extLst>
              <a:ext uri="{FF2B5EF4-FFF2-40B4-BE49-F238E27FC236}">
                <a16:creationId xmlns:a16="http://schemas.microsoft.com/office/drawing/2014/main" id="{DC450FEE-EA5D-48C3-8792-0615E7094F86}"/>
              </a:ext>
            </a:extLst>
          </p:cNvPr>
          <p:cNvSpPr/>
          <p:nvPr/>
        </p:nvSpPr>
        <p:spPr>
          <a:xfrm>
            <a:off x="1143000" y="4648200"/>
            <a:ext cx="1569660" cy="369332"/>
          </a:xfrm>
          <a:prstGeom prst="rect">
            <a:avLst/>
          </a:prstGeom>
        </p:spPr>
        <p:txBody>
          <a:bodyPr wrap="none">
            <a:spAutoFit/>
          </a:bodyPr>
          <a:lstStyle/>
          <a:p>
            <a:r>
              <a:rPr lang="zh-CN" altLang="en-US" dirty="0"/>
              <a:t>马尔可夫过程</a:t>
            </a:r>
            <a:endParaRPr lang="en-US" altLang="zh-CN" dirty="0"/>
          </a:p>
        </p:txBody>
      </p:sp>
    </p:spTree>
    <p:extLst>
      <p:ext uri="{BB962C8B-B14F-4D97-AF65-F5344CB8AC3E}">
        <p14:creationId xmlns:p14="http://schemas.microsoft.com/office/powerpoint/2010/main" val="384739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策略</a:t>
            </a:r>
            <a:r>
              <a:rPr lang="el-GR" altLang="zh-CN"/>
              <a:t>π(</a:t>
            </a:r>
            <a:r>
              <a:rPr lang="en-US" altLang="zh-CN"/>
              <a:t>a|s)</a:t>
            </a:r>
            <a:endParaRPr lang="zh-CN" altLang="en-US" dirty="0"/>
          </a:p>
        </p:txBody>
      </p:sp>
      <p:sp>
        <p:nvSpPr>
          <p:cNvPr id="3" name="内容占位符 2"/>
          <p:cNvSpPr>
            <a:spLocks noGrp="1"/>
          </p:cNvSpPr>
          <p:nvPr>
            <p:ph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862" y="1678768"/>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962400" y="2671308"/>
            <a:ext cx="6079830" cy="1763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764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a:t>
            </a:r>
            <a:r>
              <a:rPr lang="zh-CN" altLang="en-US" dirty="0">
                <a:solidFill>
                  <a:srgbClr val="FF0000"/>
                </a:solidFill>
              </a:rPr>
              <a:t>最大化期望回报</a:t>
            </a:r>
            <a:r>
              <a:rPr lang="zh-CN" altLang="en-US" dirty="0"/>
              <a:t>（</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288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5DDFF489-810C-4640-A13F-DDD18827279A}" vid="{1ADADE9B-649E-4437-BF06-95F7A2A146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18308</TotalTime>
  <Words>1783</Words>
  <Application>Microsoft Office PowerPoint</Application>
  <PresentationFormat>宽屏</PresentationFormat>
  <Paragraphs>215</Paragraphs>
  <Slides>51</Slides>
  <Notes>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华文楷体</vt:lpstr>
      <vt:lpstr>华文细黑</vt:lpstr>
      <vt:lpstr>微软雅黑</vt:lpstr>
      <vt:lpstr>Arial</vt:lpstr>
      <vt:lpstr>Arial Narrow</vt:lpstr>
      <vt:lpstr>Calibri</vt:lpstr>
      <vt:lpstr>Cambria</vt:lpstr>
      <vt:lpstr>Cambria Math</vt:lpstr>
      <vt:lpstr>Helvetica</vt:lpstr>
      <vt:lpstr>Times New Roman</vt:lpstr>
      <vt:lpstr>Wingdings</vt:lpstr>
      <vt:lpstr>Wingdings 3</vt:lpstr>
      <vt:lpstr>my</vt:lpstr>
      <vt:lpstr>深度强化学习</vt:lpstr>
      <vt:lpstr>一个例子</vt:lpstr>
      <vt:lpstr>强化学习</vt:lpstr>
      <vt:lpstr>强化学习中的基本要素</vt:lpstr>
      <vt:lpstr>强化学习</vt:lpstr>
      <vt:lpstr>马尔可夫决策过程</vt:lpstr>
      <vt:lpstr>策略π(a|s)</vt:lpstr>
      <vt:lpstr>总回报</vt:lpstr>
      <vt:lpstr>强化学习目标函数</vt:lpstr>
      <vt:lpstr>强化学习的算法</vt:lpstr>
      <vt:lpstr>深度强化学习</vt:lpstr>
      <vt:lpstr>基于值函数的策略学习</vt:lpstr>
      <vt:lpstr>如何评估策略πθ(a|s)？</vt:lpstr>
      <vt:lpstr>状态值函数</vt:lpstr>
      <vt:lpstr>Bellman方程</vt:lpstr>
      <vt:lpstr>状态-动作值函数（ Q函数）</vt:lpstr>
      <vt:lpstr>最优策略</vt:lpstr>
      <vt:lpstr>如何计算值函数？</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策略梯度</vt:lpstr>
      <vt:lpstr>基于策略函数的深度强化学习</vt:lpstr>
      <vt:lpstr>策略梯度（Policy Gradient）</vt:lpstr>
      <vt:lpstr>进一步分解</vt:lpstr>
      <vt:lpstr>策略梯度</vt:lpstr>
      <vt:lpstr>REINFORCE算法</vt:lpstr>
      <vt:lpstr>如何减少方差？</vt:lpstr>
      <vt:lpstr>引入基线</vt:lpstr>
      <vt:lpstr>如何选择b(st)？</vt:lpstr>
      <vt:lpstr>带基准线的REINFORCE算法</vt:lpstr>
      <vt:lpstr>Actor-Critic算法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binqi Wang</cp:lastModifiedBy>
  <cp:revision>1906</cp:revision>
  <dcterms:created xsi:type="dcterms:W3CDTF">2009-03-19T21:17:53Z</dcterms:created>
  <dcterms:modified xsi:type="dcterms:W3CDTF">2025-10-14T03:47:03Z</dcterms:modified>
</cp:coreProperties>
</file>